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76" r:id="rId6"/>
    <p:sldId id="262" r:id="rId7"/>
    <p:sldId id="263" r:id="rId8"/>
    <p:sldId id="264" r:id="rId9"/>
    <p:sldId id="279" r:id="rId10"/>
    <p:sldId id="265" r:id="rId11"/>
    <p:sldId id="266" r:id="rId12"/>
    <p:sldId id="267" r:id="rId13"/>
    <p:sldId id="268" r:id="rId14"/>
    <p:sldId id="269" r:id="rId15"/>
    <p:sldId id="278" r:id="rId16"/>
    <p:sldId id="271" r:id="rId17"/>
    <p:sldId id="272" r:id="rId18"/>
    <p:sldId id="275" r:id="rId19"/>
  </p:sldIdLst>
  <p:sldSz cx="18288000" cy="10287000"/>
  <p:notesSz cx="6858000" cy="9144000"/>
  <p:embeddedFontLst>
    <p:embeddedFont>
      <p:font typeface="Arial Black" panose="020B0A04020102020204" pitchFamily="34" charset="0"/>
      <p:bold r:id="rId21"/>
    </p:embeddedFont>
    <p:embeddedFont>
      <p:font typeface="Nunito Bold Bold" panose="020B0604020202020204" charset="0"/>
      <p:regular r:id="rId22"/>
    </p:embeddedFont>
    <p:embeddedFont>
      <p:font typeface="Nunito Sans Black" pitchFamily="2" charset="0"/>
      <p:regular r:id="rId23"/>
      <p:bold r:id="rId24"/>
      <p:boldItalic r:id="rId25"/>
    </p:embeddedFont>
    <p:embeddedFont>
      <p:font typeface="Nunito Sans Bold"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231"/>
    <a:srgbClr val="58B34B"/>
    <a:srgbClr val="A8BF7F"/>
    <a:srgbClr val="A8C77B"/>
    <a:srgbClr val="084C7F"/>
    <a:srgbClr val="779B41"/>
    <a:srgbClr val="AEC48E"/>
    <a:srgbClr val="8FAD62"/>
    <a:srgbClr val="BEC8A3"/>
    <a:srgbClr val="A4B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BDE06-6598-4ACF-8262-DE5B3E38F61C}" type="datetimeFigureOut">
              <a:rPr lang="fr-FR" smtClean="0"/>
              <a:t>06/01/2026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984F0-FDEE-4522-9007-FBD636DE31A0}" type="slidenum">
              <a:rPr lang="fr-FR" smtClean="0"/>
              <a:t>‹N°›</a:t>
            </a:fld>
            <a:endParaRPr lang="fr-FR"/>
          </a:p>
        </p:txBody>
      </p:sp>
    </p:spTree>
    <p:extLst>
      <p:ext uri="{BB962C8B-B14F-4D97-AF65-F5344CB8AC3E}">
        <p14:creationId xmlns:p14="http://schemas.microsoft.com/office/powerpoint/2010/main" val="3188795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1E984F0-FDEE-4522-9007-FBD636DE31A0}" type="slidenum">
              <a:rPr lang="fr-FR" smtClean="0"/>
              <a:t>18</a:t>
            </a:fld>
            <a:endParaRPr lang="fr-FR"/>
          </a:p>
        </p:txBody>
      </p:sp>
    </p:spTree>
    <p:extLst>
      <p:ext uri="{BB962C8B-B14F-4D97-AF65-F5344CB8AC3E}">
        <p14:creationId xmlns:p14="http://schemas.microsoft.com/office/powerpoint/2010/main" val="1352786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png"/><Relationship Id="rId3" Type="http://schemas.openxmlformats.org/officeDocument/2006/relationships/image" Target="../media/image31.jpeg"/><Relationship Id="rId7" Type="http://schemas.openxmlformats.org/officeDocument/2006/relationships/image" Target="../media/image34.png"/><Relationship Id="rId12"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anrcoop.sharepoint.com/:v:/s/Podcasts-LeschroniquesdelANR/EUaxIqrLb31Ck2A3fDG5nEcBrt-JzXmWhEQDGajBCznnhQ?e=kYyarO" TargetMode="External"/><Relationship Id="rId11" Type="http://schemas.openxmlformats.org/officeDocument/2006/relationships/hyperlink" Target="https://youtu.be/bhMzYOXKSgI" TargetMode="External"/><Relationship Id="rId5" Type="http://schemas.openxmlformats.org/officeDocument/2006/relationships/image" Target="../media/image33.svg"/><Relationship Id="rId10" Type="http://schemas.openxmlformats.org/officeDocument/2006/relationships/image" Target="../media/image37.svg"/><Relationship Id="rId4" Type="http://schemas.openxmlformats.org/officeDocument/2006/relationships/image" Target="../media/image32.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hyperlink" Target="https://demarches.hcca.coop/Lists/Declenchement_de_la_Revision/NewForm.aspx?Source=https%3a//www.hcca.coop/Lists/Declenchement_de_la_Revision/AllItems.aspx&amp;RootFolder=" TargetMode="External"/><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6.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4.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png"/><Relationship Id="rId10" Type="http://schemas.openxmlformats.org/officeDocument/2006/relationships/image" Target="../media/image8.jpe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hyperlink" Target="mailto:bourgogne@fnr.coop" TargetMode="External"/><Relationship Id="rId3" Type="http://schemas.openxmlformats.org/officeDocument/2006/relationships/image" Target="../media/image1.png"/><Relationship Id="rId7" Type="http://schemas.openxmlformats.org/officeDocument/2006/relationships/image" Target="../media/image67.png"/><Relationship Id="rId12" Type="http://schemas.openxmlformats.org/officeDocument/2006/relationships/hyperlink" Target="mailto:alsace@fnr.coop"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hyperlink" Target="mailto:fnr.forcioli@orange.fr" TargetMode="External"/><Relationship Id="rId5" Type="http://schemas.microsoft.com/office/2007/relationships/hdphoto" Target="../media/hdphoto1.wdp"/><Relationship Id="rId15" Type="http://schemas.openxmlformats.org/officeDocument/2006/relationships/hyperlink" Target="mailto:antennesud@fnr.coop" TargetMode="External"/><Relationship Id="rId10" Type="http://schemas.openxmlformats.org/officeDocument/2006/relationships/hyperlink" Target="mailto:paris@fnr.coop" TargetMode="External"/><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hyperlink" Target="mailto:franch-comte@fnr.coo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hyperlink" Target="https://youtu.be/K21urFm8tKk"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online.flippingbook.com/view/539241044/" TargetMode="External"/><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online.flippingbook.com/view/741855854/" TargetMode="External"/><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hyperlink" Target="https://online.flippingbook.com/view/742010129/" TargetMode="Externa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hyperlink" Target="https://www.hcca.coop/" TargetMode="Externa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www.fnr.coop/" TargetMode="Externa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plein air, ciel, paysage, plante&#10;&#10;Description générée automatiquement">
            <a:extLst>
              <a:ext uri="{FF2B5EF4-FFF2-40B4-BE49-F238E27FC236}">
                <a16:creationId xmlns:a16="http://schemas.microsoft.com/office/drawing/2014/main" id="{AB9FA422-9F52-07B6-5A9E-25CC0EAAFBF2}"/>
              </a:ext>
            </a:extLst>
          </p:cNvPr>
          <p:cNvPicPr>
            <a:picLocks noChangeAspect="1"/>
          </p:cNvPicPr>
          <p:nvPr/>
        </p:nvPicPr>
        <p:blipFill rotWithShape="1">
          <a:blip r:embed="rId2">
            <a:extLst>
              <a:ext uri="{28A0092B-C50C-407E-A947-70E740481C1C}">
                <a14:useLocalDpi xmlns:a14="http://schemas.microsoft.com/office/drawing/2010/main" val="0"/>
              </a:ext>
            </a:extLst>
          </a:blip>
          <a:srcRect t="10287" b="33464"/>
          <a:stretch/>
        </p:blipFill>
        <p:spPr>
          <a:xfrm>
            <a:off x="0" y="1"/>
            <a:ext cx="18288000" cy="10287000"/>
          </a:xfrm>
          <a:prstGeom prst="rect">
            <a:avLst/>
          </a:prstGeom>
        </p:spPr>
      </p:pic>
      <p:sp>
        <p:nvSpPr>
          <p:cNvPr id="11" name="Freeform 3">
            <a:extLst>
              <a:ext uri="{FF2B5EF4-FFF2-40B4-BE49-F238E27FC236}">
                <a16:creationId xmlns:a16="http://schemas.microsoft.com/office/drawing/2014/main" id="{35571EB1-92E1-7B29-19C3-D381822B6B99}"/>
              </a:ext>
            </a:extLst>
          </p:cNvPr>
          <p:cNvSpPr/>
          <p:nvPr/>
        </p:nvSpPr>
        <p:spPr>
          <a:xfrm>
            <a:off x="1028700" y="1028700"/>
            <a:ext cx="16230600" cy="8229600"/>
          </a:xfrm>
          <a:custGeom>
            <a:avLst/>
            <a:gdLst/>
            <a:ahLst/>
            <a:cxnLst/>
            <a:rect l="l" t="t" r="r" b="b"/>
            <a:pathLst>
              <a:path w="16230600" h="8229600">
                <a:moveTo>
                  <a:pt x="0" y="0"/>
                </a:moveTo>
                <a:lnTo>
                  <a:pt x="16230600" y="0"/>
                </a:lnTo>
                <a:lnTo>
                  <a:pt x="16230600" y="8229600"/>
                </a:lnTo>
                <a:lnTo>
                  <a:pt x="0" y="8229600"/>
                </a:lnTo>
                <a:lnTo>
                  <a:pt x="0" y="0"/>
                </a:lnTo>
                <a:close/>
              </a:path>
            </a:pathLst>
          </a:custGeom>
          <a:blipFill>
            <a:blip r:embed="rId3">
              <a:extLst>
                <a:ext uri="{BEBA8EAE-BF5A-486C-A8C5-ECC9F3942E4B}">
                  <a14:imgProps xmlns:a14="http://schemas.microsoft.com/office/drawing/2010/main">
                    <a14:imgLayer r:embed="rId4">
                      <a14:imgEffect>
                        <a14:artisticBlur radius="48"/>
                      </a14:imgEffect>
                    </a14:imgLayer>
                  </a14:imgProps>
                </a:ext>
                <a:ext uri="{28A0092B-C50C-407E-A947-70E740481C1C}">
                  <a14:useLocalDpi xmlns:a14="http://schemas.microsoft.com/office/drawing/2010/main" val="0"/>
                </a:ext>
              </a:extLst>
            </a:blip>
            <a:stretch>
              <a:fillRect/>
            </a:stretch>
          </a:blipFill>
        </p:spPr>
        <p:txBody>
          <a:bodyPr/>
          <a:lstStyle/>
          <a:p>
            <a:endParaRPr lang="fr-FR"/>
          </a:p>
        </p:txBody>
      </p:sp>
      <p:sp>
        <p:nvSpPr>
          <p:cNvPr id="4" name="Freeform 4"/>
          <p:cNvSpPr/>
          <p:nvPr/>
        </p:nvSpPr>
        <p:spPr>
          <a:xfrm>
            <a:off x="11355305" y="1751846"/>
            <a:ext cx="4804091" cy="1489770"/>
          </a:xfrm>
          <a:custGeom>
            <a:avLst/>
            <a:gdLst/>
            <a:ahLst/>
            <a:cxnLst/>
            <a:rect l="l" t="t" r="r" b="b"/>
            <a:pathLst>
              <a:path w="5917298" h="1834981">
                <a:moveTo>
                  <a:pt x="0" y="0"/>
                </a:moveTo>
                <a:lnTo>
                  <a:pt x="5917298" y="0"/>
                </a:lnTo>
                <a:lnTo>
                  <a:pt x="5917298" y="1834981"/>
                </a:lnTo>
                <a:lnTo>
                  <a:pt x="0" y="1834981"/>
                </a:lnTo>
                <a:lnTo>
                  <a:pt x="0" y="0"/>
                </a:lnTo>
                <a:close/>
              </a:path>
            </a:pathLst>
          </a:custGeom>
          <a:blipFill>
            <a:blip r:embed="rId5"/>
            <a:stretch>
              <a:fillRect/>
            </a:stretch>
          </a:blipFill>
        </p:spPr>
        <p:txBody>
          <a:bodyPr/>
          <a:lstStyle/>
          <a:p>
            <a:endParaRPr lang="fr-FR"/>
          </a:p>
        </p:txBody>
      </p:sp>
      <p:sp>
        <p:nvSpPr>
          <p:cNvPr id="5" name="TextBox 5"/>
          <p:cNvSpPr txBox="1"/>
          <p:nvPr/>
        </p:nvSpPr>
        <p:spPr>
          <a:xfrm>
            <a:off x="1051891" y="6515100"/>
            <a:ext cx="16230600" cy="712470"/>
          </a:xfrm>
          <a:prstGeom prst="rect">
            <a:avLst/>
          </a:prstGeom>
        </p:spPr>
        <p:txBody>
          <a:bodyPr wrap="square" lIns="0" tIns="0" rIns="0" bIns="0" rtlCol="0" anchor="t">
            <a:spAutoFit/>
          </a:bodyPr>
          <a:lstStyle/>
          <a:p>
            <a:pPr algn="ctr">
              <a:lnSpc>
                <a:spcPts val="5880"/>
              </a:lnSpc>
            </a:pPr>
            <a:r>
              <a:rPr lang="en-US" sz="4200" b="1" dirty="0" err="1">
                <a:solidFill>
                  <a:srgbClr val="FFFFFF"/>
                </a:solidFill>
                <a:latin typeface="+mj-lt"/>
              </a:rPr>
              <a:t>Coopertise</a:t>
            </a:r>
            <a:r>
              <a:rPr lang="en-US" sz="4200" b="1" dirty="0">
                <a:solidFill>
                  <a:srgbClr val="FFFFFF"/>
                </a:solidFill>
                <a:latin typeface="+mj-lt"/>
              </a:rPr>
              <a:t> ®</a:t>
            </a:r>
          </a:p>
        </p:txBody>
      </p:sp>
      <p:sp>
        <p:nvSpPr>
          <p:cNvPr id="7" name="TextBox 7"/>
          <p:cNvSpPr txBox="1"/>
          <p:nvPr/>
        </p:nvSpPr>
        <p:spPr>
          <a:xfrm>
            <a:off x="2004391" y="4638806"/>
            <a:ext cx="14325600" cy="1749425"/>
          </a:xfrm>
          <a:prstGeom prst="rect">
            <a:avLst/>
          </a:prstGeom>
        </p:spPr>
        <p:txBody>
          <a:bodyPr lIns="0" tIns="0" rIns="0" bIns="0" rtlCol="0" anchor="t">
            <a:spAutoFit/>
          </a:bodyPr>
          <a:lstStyle/>
          <a:p>
            <a:pPr algn="ctr">
              <a:lnSpc>
                <a:spcPts val="7000"/>
              </a:lnSpc>
            </a:pPr>
            <a:r>
              <a:rPr lang="en-US" sz="4800" spc="830" dirty="0">
                <a:solidFill>
                  <a:srgbClr val="FFFFFF"/>
                </a:solidFill>
                <a:latin typeface="Arial Black" panose="020B0A04020102020204" pitchFamily="34" charset="0"/>
              </a:rPr>
              <a:t>AUDIT DE RÉVISION POUR LES COOPÉRATIVES AGRICOLES</a:t>
            </a:r>
          </a:p>
        </p:txBody>
      </p:sp>
      <p:pic>
        <p:nvPicPr>
          <p:cNvPr id="15" name="Image 14" descr="Une image contenant texte, Police, carte de visite, capture d’écran&#10;&#10;Description générée automatiquement">
            <a:extLst>
              <a:ext uri="{FF2B5EF4-FFF2-40B4-BE49-F238E27FC236}">
                <a16:creationId xmlns:a16="http://schemas.microsoft.com/office/drawing/2014/main" id="{E0454C6D-7D90-DBB2-5044-5383ECE3EB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970" b="20283"/>
          <a:stretch/>
        </p:blipFill>
        <p:spPr>
          <a:xfrm>
            <a:off x="1976204" y="1840358"/>
            <a:ext cx="4584453" cy="13532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1028700" y="1654494"/>
            <a:ext cx="16230600" cy="7315999"/>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txBody>
            <a:bodyPr/>
            <a:lstStyle/>
            <a:p>
              <a:endParaRPr lang="fr-FR" dirty="0"/>
            </a:p>
          </p:txBody>
        </p:sp>
      </p:grpSp>
      <p:grpSp>
        <p:nvGrpSpPr>
          <p:cNvPr id="5" name="Group 5"/>
          <p:cNvGrpSpPr>
            <a:grpSpLocks noChangeAspect="1"/>
          </p:cNvGrpSpPr>
          <p:nvPr/>
        </p:nvGrpSpPr>
        <p:grpSpPr>
          <a:xfrm>
            <a:off x="2248373" y="2825785"/>
            <a:ext cx="4197675" cy="4197675"/>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9183" r="-9183"/>
              </a:stretch>
            </a:blipFill>
          </p:spPr>
          <p:txBody>
            <a:bodyPr/>
            <a:lstStyle/>
            <a:p>
              <a:endParaRPr lang="fr-FR" dirty="0"/>
            </a:p>
          </p:txBody>
        </p:sp>
      </p:grpSp>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7F"/>
            </a:solidFill>
          </p:spPr>
          <p:txBody>
            <a:bodyPr/>
            <a:lstStyle/>
            <a:p>
              <a:endParaRPr lang="fr-FR" dirty="0"/>
            </a:p>
          </p:txBody>
        </p:sp>
      </p:grpSp>
      <p:sp>
        <p:nvSpPr>
          <p:cNvPr id="9" name="AutoShape 9"/>
          <p:cNvSpPr/>
          <p:nvPr/>
        </p:nvSpPr>
        <p:spPr>
          <a:xfrm rot="5400000">
            <a:off x="15307919" y="8417186"/>
            <a:ext cx="571508" cy="0"/>
          </a:xfrm>
          <a:prstGeom prst="line">
            <a:avLst/>
          </a:prstGeom>
          <a:ln w="76200" cap="rnd">
            <a:solidFill>
              <a:srgbClr val="FFFFFF"/>
            </a:solidFill>
            <a:prstDash val="solid"/>
            <a:headEnd type="none" w="sm" len="sm"/>
            <a:tailEnd type="arrow" w="med" len="sm"/>
          </a:ln>
        </p:spPr>
        <p:txBody>
          <a:bodyPr/>
          <a:lstStyle/>
          <a:p>
            <a:endParaRPr lang="fr-FR" dirty="0"/>
          </a:p>
        </p:txBody>
      </p:sp>
      <p:sp>
        <p:nvSpPr>
          <p:cNvPr id="10" name="TextBox 10"/>
          <p:cNvSpPr txBox="1"/>
          <p:nvPr/>
        </p:nvSpPr>
        <p:spPr>
          <a:xfrm>
            <a:off x="7665721" y="2347052"/>
            <a:ext cx="8966479" cy="1631950"/>
          </a:xfrm>
          <a:prstGeom prst="rect">
            <a:avLst/>
          </a:prstGeom>
        </p:spPr>
        <p:txBody>
          <a:bodyPr lIns="0" tIns="0" rIns="0" bIns="0" rtlCol="0" anchor="t">
            <a:spAutoFit/>
          </a:bodyPr>
          <a:lstStyle/>
          <a:p>
            <a:pPr>
              <a:lnSpc>
                <a:spcPts val="6500"/>
              </a:lnSpc>
            </a:pPr>
            <a:r>
              <a:rPr lang="fr-FR" sz="4800" dirty="0">
                <a:solidFill>
                  <a:srgbClr val="141414"/>
                </a:solidFill>
                <a:latin typeface="Arial Black" panose="020B0A04020102020204" pitchFamily="34" charset="0"/>
              </a:rPr>
              <a:t>03 - Qu'est-ce qu'une mission de Révision ?</a:t>
            </a:r>
          </a:p>
        </p:txBody>
      </p:sp>
      <p:sp>
        <p:nvSpPr>
          <p:cNvPr id="11" name="Freeform 11"/>
          <p:cNvSpPr/>
          <p:nvPr/>
        </p:nvSpPr>
        <p:spPr>
          <a:xfrm>
            <a:off x="540092" y="329011"/>
            <a:ext cx="2891086" cy="896539"/>
          </a:xfrm>
          <a:custGeom>
            <a:avLst/>
            <a:gdLst/>
            <a:ahLst/>
            <a:cxnLst/>
            <a:rect l="l" t="t" r="r" b="b"/>
            <a:pathLst>
              <a:path w="2891086" h="896539">
                <a:moveTo>
                  <a:pt x="0" y="0"/>
                </a:moveTo>
                <a:lnTo>
                  <a:pt x="2891086" y="0"/>
                </a:lnTo>
                <a:lnTo>
                  <a:pt x="2891086" y="896539"/>
                </a:lnTo>
                <a:lnTo>
                  <a:pt x="0" y="896539"/>
                </a:lnTo>
                <a:lnTo>
                  <a:pt x="0" y="0"/>
                </a:lnTo>
                <a:close/>
              </a:path>
            </a:pathLst>
          </a:custGeom>
          <a:blipFill>
            <a:blip r:embed="rId4"/>
            <a:stretch>
              <a:fillRect/>
            </a:stretch>
          </a:blipFill>
        </p:spPr>
        <p:txBody>
          <a:bodyPr/>
          <a:lstStyle/>
          <a:p>
            <a:endParaRPr lang="fr-FR" dirty="0"/>
          </a:p>
        </p:txBody>
      </p:sp>
      <p:sp>
        <p:nvSpPr>
          <p:cNvPr id="12" name="TextBox 12"/>
          <p:cNvSpPr txBox="1"/>
          <p:nvPr/>
        </p:nvSpPr>
        <p:spPr>
          <a:xfrm>
            <a:off x="7667367" y="4282108"/>
            <a:ext cx="9172833" cy="3046988"/>
          </a:xfrm>
          <a:prstGeom prst="rect">
            <a:avLst/>
          </a:prstGeom>
        </p:spPr>
        <p:txBody>
          <a:bodyPr wrap="square" lIns="0" tIns="0" rIns="0" bIns="0" rtlCol="0" anchor="t">
            <a:spAutoFit/>
          </a:bodyPr>
          <a:lstStyle/>
          <a:p>
            <a:pPr>
              <a:lnSpc>
                <a:spcPts val="3600"/>
              </a:lnSpc>
            </a:pPr>
            <a:r>
              <a:rPr lang="fr-FR" sz="3200" b="1" dirty="0">
                <a:solidFill>
                  <a:srgbClr val="141414"/>
                </a:solidFill>
                <a:latin typeface="+mj-lt"/>
              </a:rPr>
              <a:t>Pourquoi suis-je concerné par la Révision ?</a:t>
            </a:r>
          </a:p>
          <a:p>
            <a:pPr>
              <a:lnSpc>
                <a:spcPts val="3600"/>
              </a:lnSpc>
            </a:pPr>
            <a:r>
              <a:rPr lang="fr-FR" sz="2800" dirty="0">
                <a:solidFill>
                  <a:srgbClr val="141414"/>
                </a:solidFill>
                <a:latin typeface="+mj-lt"/>
              </a:rPr>
              <a:t>« Les coopératives agricoles et leurs unions sont tenues d'adhérer à une fédération de coopératives, agréée par l'autorité administrative » (article L527-1 du Code rural et la pêche maritime)  </a:t>
            </a:r>
          </a:p>
          <a:p>
            <a:endParaRPr lang="fr-FR" sz="1600" dirty="0">
              <a:solidFill>
                <a:srgbClr val="141414"/>
              </a:solidFill>
              <a:latin typeface="+mj-lt"/>
            </a:endParaRPr>
          </a:p>
          <a:p>
            <a:pPr marL="0" lvl="0" indent="0" algn="l"/>
            <a:r>
              <a:rPr lang="fr-FR" sz="3200" b="1" dirty="0">
                <a:solidFill>
                  <a:srgbClr val="141414"/>
                </a:solidFill>
                <a:latin typeface="+mj-lt"/>
              </a:rPr>
              <a:t>Quels sont les cas de déclenchement de la mission ? </a:t>
            </a:r>
          </a:p>
        </p:txBody>
      </p:sp>
      <p:pic>
        <p:nvPicPr>
          <p:cNvPr id="13" name="Image 12" descr="Une image contenant texte, Police, carte de visite, capture d’écran&#10;&#10;Description générée automatiquement">
            <a:extLst>
              <a:ext uri="{FF2B5EF4-FFF2-40B4-BE49-F238E27FC236}">
                <a16:creationId xmlns:a16="http://schemas.microsoft.com/office/drawing/2014/main" id="{D1539DB1-7FA5-3A67-D70A-444AD9466C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64488" y="-1239641"/>
            <a:ext cx="9739172" cy="822960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2">
              <a:alphaModFix amt="5000"/>
            </a:blip>
            <a:stretch>
              <a:fillRect/>
            </a:stretch>
          </a:blipFill>
        </p:spPr>
        <p:txBody>
          <a:bodyPr/>
          <a:lstStyle/>
          <a:p>
            <a:endParaRPr lang="fr-FR" dirty="0"/>
          </a:p>
        </p:txBody>
      </p:sp>
      <p:grpSp>
        <p:nvGrpSpPr>
          <p:cNvPr id="3" name="Group 3"/>
          <p:cNvGrpSpPr>
            <a:grpSpLocks noChangeAspect="1"/>
          </p:cNvGrpSpPr>
          <p:nvPr/>
        </p:nvGrpSpPr>
        <p:grpSpPr>
          <a:xfrm>
            <a:off x="1028700" y="4825499"/>
            <a:ext cx="7978044" cy="7978044"/>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25061" r="-25061"/>
              </a:stretch>
            </a:blipFill>
          </p:spPr>
          <p:txBody>
            <a:bodyPr/>
            <a:lstStyle/>
            <a:p>
              <a:endParaRPr lang="fr-FR" dirty="0"/>
            </a:p>
          </p:txBody>
        </p:sp>
      </p:grpSp>
      <p:grpSp>
        <p:nvGrpSpPr>
          <p:cNvPr id="5" name="Group 5"/>
          <p:cNvGrpSpPr/>
          <p:nvPr/>
        </p:nvGrpSpPr>
        <p:grpSpPr>
          <a:xfrm>
            <a:off x="1790700" y="1636713"/>
            <a:ext cx="4683984" cy="5501817"/>
            <a:chOff x="0" y="0"/>
            <a:chExt cx="1980573" cy="2326386"/>
          </a:xfrm>
        </p:grpSpPr>
        <p:sp>
          <p:nvSpPr>
            <p:cNvPr id="6" name="Freeform 6"/>
            <p:cNvSpPr/>
            <p:nvPr/>
          </p:nvSpPr>
          <p:spPr>
            <a:xfrm>
              <a:off x="0" y="0"/>
              <a:ext cx="1980573" cy="2326386"/>
            </a:xfrm>
            <a:custGeom>
              <a:avLst/>
              <a:gdLst/>
              <a:ahLst/>
              <a:cxnLst/>
              <a:rect l="l" t="t" r="r" b="b"/>
              <a:pathLst>
                <a:path w="1980573" h="2326386">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4" y="0"/>
                    <a:pt x="1980573" y="55880"/>
                    <a:pt x="1980573" y="124460"/>
                  </a:cubicBezTo>
                  <a:lnTo>
                    <a:pt x="1980573" y="2201926"/>
                  </a:lnTo>
                  <a:cubicBezTo>
                    <a:pt x="1980573" y="2270506"/>
                    <a:pt x="1924694" y="2326386"/>
                    <a:pt x="1856113" y="2326386"/>
                  </a:cubicBezTo>
                  <a:close/>
                </a:path>
              </a:pathLst>
            </a:custGeom>
            <a:solidFill>
              <a:srgbClr val="084C7F"/>
            </a:solidFill>
          </p:spPr>
          <p:txBody>
            <a:bodyPr/>
            <a:lstStyle/>
            <a:p>
              <a:endParaRPr lang="fr-FR" dirty="0"/>
            </a:p>
          </p:txBody>
        </p:sp>
      </p:grpSp>
      <p:sp>
        <p:nvSpPr>
          <p:cNvPr id="7" name="Freeform 7"/>
          <p:cNvSpPr/>
          <p:nvPr/>
        </p:nvSpPr>
        <p:spPr>
          <a:xfrm>
            <a:off x="10164282" y="1028700"/>
            <a:ext cx="1031427" cy="1031427"/>
          </a:xfrm>
          <a:custGeom>
            <a:avLst/>
            <a:gdLst/>
            <a:ahLst/>
            <a:cxnLst/>
            <a:rect l="l" t="t" r="r" b="b"/>
            <a:pathLst>
              <a:path w="1031427" h="1031427">
                <a:moveTo>
                  <a:pt x="0" y="0"/>
                </a:moveTo>
                <a:lnTo>
                  <a:pt x="1031426" y="0"/>
                </a:lnTo>
                <a:lnTo>
                  <a:pt x="1031426" y="1031427"/>
                </a:lnTo>
                <a:lnTo>
                  <a:pt x="0" y="10314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dirty="0"/>
          </a:p>
        </p:txBody>
      </p:sp>
      <p:sp>
        <p:nvSpPr>
          <p:cNvPr id="8" name="AutoShape 8"/>
          <p:cNvSpPr/>
          <p:nvPr/>
        </p:nvSpPr>
        <p:spPr>
          <a:xfrm>
            <a:off x="10164282" y="4725803"/>
            <a:ext cx="7095018" cy="0"/>
          </a:xfrm>
          <a:prstGeom prst="line">
            <a:avLst/>
          </a:prstGeom>
          <a:ln w="47625" cap="rnd">
            <a:solidFill>
              <a:srgbClr val="000000">
                <a:alpha val="4706"/>
              </a:srgbClr>
            </a:solidFill>
            <a:prstDash val="solid"/>
            <a:headEnd type="none" w="sm" len="sm"/>
            <a:tailEnd type="none" w="sm" len="sm"/>
          </a:ln>
        </p:spPr>
        <p:txBody>
          <a:bodyPr/>
          <a:lstStyle/>
          <a:p>
            <a:endParaRPr lang="fr-FR" dirty="0"/>
          </a:p>
        </p:txBody>
      </p:sp>
      <p:grpSp>
        <p:nvGrpSpPr>
          <p:cNvPr id="9" name="Group 9"/>
          <p:cNvGrpSpPr/>
          <p:nvPr/>
        </p:nvGrpSpPr>
        <p:grpSpPr>
          <a:xfrm>
            <a:off x="7976832" y="7799234"/>
            <a:ext cx="1459066" cy="1459066"/>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BBC5B"/>
            </a:solidFill>
          </p:spPr>
          <p:txBody>
            <a:bodyPr/>
            <a:lstStyle/>
            <a:p>
              <a:endParaRPr lang="fr-FR" dirty="0"/>
            </a:p>
          </p:txBody>
        </p:sp>
      </p:grpSp>
      <p:sp>
        <p:nvSpPr>
          <p:cNvPr id="11" name="AutoShape 11"/>
          <p:cNvSpPr/>
          <p:nvPr/>
        </p:nvSpPr>
        <p:spPr>
          <a:xfrm rot="5400000">
            <a:off x="8420611" y="8490667"/>
            <a:ext cx="571508" cy="0"/>
          </a:xfrm>
          <a:prstGeom prst="line">
            <a:avLst/>
          </a:prstGeom>
          <a:ln w="76200" cap="rnd">
            <a:solidFill>
              <a:srgbClr val="FFFFFF"/>
            </a:solidFill>
            <a:prstDash val="solid"/>
            <a:headEnd type="none" w="sm" len="sm"/>
            <a:tailEnd type="arrow" w="med" len="sm"/>
          </a:ln>
        </p:spPr>
        <p:txBody>
          <a:bodyPr/>
          <a:lstStyle/>
          <a:p>
            <a:endParaRPr lang="fr-FR" dirty="0"/>
          </a:p>
        </p:txBody>
      </p:sp>
      <p:sp>
        <p:nvSpPr>
          <p:cNvPr id="12" name="Freeform 12">
            <a:hlinkClick r:id="rId6"/>
          </p:cNvPr>
          <p:cNvSpPr/>
          <p:nvPr/>
        </p:nvSpPr>
        <p:spPr>
          <a:xfrm>
            <a:off x="2457212" y="2476232"/>
            <a:ext cx="797853" cy="797853"/>
          </a:xfrm>
          <a:custGeom>
            <a:avLst/>
            <a:gdLst/>
            <a:ahLst/>
            <a:cxnLst/>
            <a:rect l="l" t="t" r="r" b="b"/>
            <a:pathLst>
              <a:path w="797853" h="797853">
                <a:moveTo>
                  <a:pt x="0" y="0"/>
                </a:moveTo>
                <a:lnTo>
                  <a:pt x="797853" y="0"/>
                </a:lnTo>
                <a:lnTo>
                  <a:pt x="797853" y="797853"/>
                </a:lnTo>
                <a:lnTo>
                  <a:pt x="0" y="7978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dirty="0"/>
          </a:p>
        </p:txBody>
      </p:sp>
      <p:sp>
        <p:nvSpPr>
          <p:cNvPr id="13" name="Freeform 13"/>
          <p:cNvSpPr/>
          <p:nvPr/>
        </p:nvSpPr>
        <p:spPr>
          <a:xfrm>
            <a:off x="10164282" y="5530666"/>
            <a:ext cx="1031427" cy="1031427"/>
          </a:xfrm>
          <a:custGeom>
            <a:avLst/>
            <a:gdLst/>
            <a:ahLst/>
            <a:cxnLst/>
            <a:rect l="l" t="t" r="r" b="b"/>
            <a:pathLst>
              <a:path w="1031427" h="1031427">
                <a:moveTo>
                  <a:pt x="0" y="0"/>
                </a:moveTo>
                <a:lnTo>
                  <a:pt x="1031426" y="0"/>
                </a:lnTo>
                <a:lnTo>
                  <a:pt x="1031426" y="1031427"/>
                </a:lnTo>
                <a:lnTo>
                  <a:pt x="0" y="10314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dirty="0"/>
          </a:p>
        </p:txBody>
      </p:sp>
      <p:sp>
        <p:nvSpPr>
          <p:cNvPr id="14" name="TextBox 14"/>
          <p:cNvSpPr txBox="1"/>
          <p:nvPr/>
        </p:nvSpPr>
        <p:spPr>
          <a:xfrm>
            <a:off x="2457212" y="3572897"/>
            <a:ext cx="3534134" cy="436017"/>
          </a:xfrm>
          <a:prstGeom prst="rect">
            <a:avLst/>
          </a:prstGeom>
        </p:spPr>
        <p:txBody>
          <a:bodyPr lIns="0" tIns="0" rIns="0" bIns="0" rtlCol="0" anchor="t">
            <a:spAutoFit/>
          </a:bodyPr>
          <a:lstStyle/>
          <a:p>
            <a:pPr>
              <a:lnSpc>
                <a:spcPts val="3419"/>
              </a:lnSpc>
            </a:pPr>
            <a:r>
              <a:rPr lang="fr-FR" sz="3200" dirty="0">
                <a:solidFill>
                  <a:schemeClr val="bg1"/>
                </a:solidFill>
                <a:latin typeface="Arial Black" panose="020B0A04020102020204" pitchFamily="34" charset="0"/>
                <a:hlinkClick r:id="rId11">
                  <a:extLst>
                    <a:ext uri="{A12FA001-AC4F-418D-AE19-62706E023703}">
                      <ahyp:hlinkClr xmlns:ahyp="http://schemas.microsoft.com/office/drawing/2018/hyperlinkcolor" val="tx"/>
                    </a:ext>
                  </a:extLst>
                </a:hlinkClick>
              </a:rPr>
              <a:t>Vidéo</a:t>
            </a:r>
            <a:endParaRPr lang="fr-FR" sz="3200" dirty="0">
              <a:solidFill>
                <a:schemeClr val="bg1"/>
              </a:solidFill>
              <a:latin typeface="Arial Black" panose="020B0A04020102020204" pitchFamily="34" charset="0"/>
            </a:endParaRPr>
          </a:p>
        </p:txBody>
      </p:sp>
      <p:sp>
        <p:nvSpPr>
          <p:cNvPr id="15" name="TextBox 15"/>
          <p:cNvSpPr txBox="1"/>
          <p:nvPr/>
        </p:nvSpPr>
        <p:spPr>
          <a:xfrm>
            <a:off x="11610599" y="1358676"/>
            <a:ext cx="3534134" cy="436017"/>
          </a:xfrm>
          <a:prstGeom prst="rect">
            <a:avLst/>
          </a:prstGeom>
        </p:spPr>
        <p:txBody>
          <a:bodyPr lIns="0" tIns="0" rIns="0" bIns="0" rtlCol="0" anchor="t">
            <a:spAutoFit/>
          </a:bodyPr>
          <a:lstStyle/>
          <a:p>
            <a:pPr>
              <a:lnSpc>
                <a:spcPts val="3419"/>
              </a:lnSpc>
            </a:pPr>
            <a:r>
              <a:rPr lang="fr-FR" sz="3200" dirty="0">
                <a:solidFill>
                  <a:srgbClr val="141414"/>
                </a:solidFill>
                <a:latin typeface="Arial Black" panose="020B0A04020102020204" pitchFamily="34" charset="0"/>
              </a:rPr>
              <a:t>Vision</a:t>
            </a:r>
          </a:p>
        </p:txBody>
      </p:sp>
      <p:sp>
        <p:nvSpPr>
          <p:cNvPr id="16" name="TextBox 16"/>
          <p:cNvSpPr txBox="1"/>
          <p:nvPr/>
        </p:nvSpPr>
        <p:spPr>
          <a:xfrm>
            <a:off x="11610599" y="5860642"/>
            <a:ext cx="5815388" cy="436017"/>
          </a:xfrm>
          <a:prstGeom prst="rect">
            <a:avLst/>
          </a:prstGeom>
        </p:spPr>
        <p:txBody>
          <a:bodyPr lIns="0" tIns="0" rIns="0" bIns="0" rtlCol="0" anchor="t">
            <a:spAutoFit/>
          </a:bodyPr>
          <a:lstStyle/>
          <a:p>
            <a:pPr>
              <a:lnSpc>
                <a:spcPts val="3419"/>
              </a:lnSpc>
            </a:pPr>
            <a:r>
              <a:rPr lang="fr-FR" sz="3200" dirty="0">
                <a:solidFill>
                  <a:srgbClr val="141414"/>
                </a:solidFill>
                <a:latin typeface="Arial Black" panose="020B0A04020102020204" pitchFamily="34" charset="0"/>
              </a:rPr>
              <a:t>Une obligation légale</a:t>
            </a:r>
          </a:p>
        </p:txBody>
      </p:sp>
      <p:sp>
        <p:nvSpPr>
          <p:cNvPr id="17" name="TextBox 17"/>
          <p:cNvSpPr txBox="1"/>
          <p:nvPr/>
        </p:nvSpPr>
        <p:spPr>
          <a:xfrm>
            <a:off x="10164282" y="2419082"/>
            <a:ext cx="7095018" cy="1923604"/>
          </a:xfrm>
          <a:prstGeom prst="rect">
            <a:avLst/>
          </a:prstGeom>
        </p:spPr>
        <p:txBody>
          <a:bodyPr wrap="square" lIns="0" tIns="0" rIns="0" bIns="0" rtlCol="0" anchor="t">
            <a:spAutoFit/>
          </a:bodyPr>
          <a:lstStyle/>
          <a:p>
            <a:pPr algn="just">
              <a:lnSpc>
                <a:spcPts val="3020"/>
              </a:lnSpc>
            </a:pPr>
            <a:r>
              <a:rPr lang="fr-FR" sz="2800" dirty="0">
                <a:solidFill>
                  <a:srgbClr val="141414"/>
                </a:solidFill>
                <a:latin typeface="+mj-lt"/>
              </a:rPr>
              <a:t>Au service des coopératives depuis plus de 50 ans, la Révision est un véritable outil d’audit créé par et pour les coopératives agricoles afin d’évaluer et d’améliorer le fonctionnement de la vie coopérative.</a:t>
            </a:r>
          </a:p>
        </p:txBody>
      </p:sp>
      <p:sp>
        <p:nvSpPr>
          <p:cNvPr id="18" name="TextBox 18"/>
          <p:cNvSpPr txBox="1"/>
          <p:nvPr/>
        </p:nvSpPr>
        <p:spPr>
          <a:xfrm>
            <a:off x="10164282" y="6962143"/>
            <a:ext cx="7095018" cy="2693045"/>
          </a:xfrm>
          <a:prstGeom prst="rect">
            <a:avLst/>
          </a:prstGeom>
        </p:spPr>
        <p:txBody>
          <a:bodyPr lIns="0" tIns="0" rIns="0" bIns="0" rtlCol="0" anchor="t">
            <a:spAutoFit/>
          </a:bodyPr>
          <a:lstStyle/>
          <a:p>
            <a:pPr lvl="0" indent="0" algn="just">
              <a:lnSpc>
                <a:spcPts val="3020"/>
              </a:lnSpc>
              <a:spcBef>
                <a:spcPct val="0"/>
              </a:spcBef>
            </a:pPr>
            <a:r>
              <a:rPr lang="fr-FR" sz="2800" dirty="0">
                <a:solidFill>
                  <a:srgbClr val="141414"/>
                </a:solidFill>
                <a:latin typeface="+mj-lt"/>
              </a:rPr>
              <a:t>Outre l'option Tiers Non Associés dans les statuts, la loi n°2014-856 du 31 juillet 2014, dite « loi ESS » a étendu l’obligation de Révision quinquennale à l’ensemble des coopératives quels que soient leurs secteurs d’activité, y compris les sociétés d’intérêt collectif agricole (SICA).</a:t>
            </a:r>
          </a:p>
        </p:txBody>
      </p:sp>
      <p:sp>
        <p:nvSpPr>
          <p:cNvPr id="19" name="TextBox 19"/>
          <p:cNvSpPr txBox="1"/>
          <p:nvPr/>
        </p:nvSpPr>
        <p:spPr>
          <a:xfrm>
            <a:off x="2457212" y="4034860"/>
            <a:ext cx="3195280" cy="1353312"/>
          </a:xfrm>
          <a:prstGeom prst="rect">
            <a:avLst/>
          </a:prstGeom>
        </p:spPr>
        <p:txBody>
          <a:bodyPr lIns="0" tIns="0" rIns="0" bIns="0" rtlCol="0" anchor="t">
            <a:spAutoFit/>
          </a:bodyPr>
          <a:lstStyle/>
          <a:p>
            <a:pPr>
              <a:lnSpc>
                <a:spcPts val="3624"/>
              </a:lnSpc>
            </a:pPr>
            <a:r>
              <a:rPr lang="fr-FR" sz="2400" b="1" dirty="0">
                <a:solidFill>
                  <a:srgbClr val="FFFFFF"/>
                </a:solidFill>
                <a:latin typeface="+mj-lt"/>
              </a:rPr>
              <a:t>Comment s'organise la mission de Révision Coopertise ?</a:t>
            </a:r>
          </a:p>
        </p:txBody>
      </p:sp>
      <p:pic>
        <p:nvPicPr>
          <p:cNvPr id="20" name="Image 19" descr="Une image contenant texte, Police, carte de visite, capture d’écran&#10;&#10;Description générée automatiquement">
            <a:extLst>
              <a:ext uri="{FF2B5EF4-FFF2-40B4-BE49-F238E27FC236}">
                <a16:creationId xmlns:a16="http://schemas.microsoft.com/office/drawing/2014/main" id="{943F8873-CE9F-5355-5A7A-4F0B013E2C4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
        <p:nvSpPr>
          <p:cNvPr id="21" name="Freeform 11">
            <a:extLst>
              <a:ext uri="{FF2B5EF4-FFF2-40B4-BE49-F238E27FC236}">
                <a16:creationId xmlns:a16="http://schemas.microsoft.com/office/drawing/2014/main" id="{2B0C4EC5-8B45-82BE-BFC0-C6753AE162DB}"/>
              </a:ext>
            </a:extLst>
          </p:cNvPr>
          <p:cNvSpPr/>
          <p:nvPr/>
        </p:nvSpPr>
        <p:spPr>
          <a:xfrm>
            <a:off x="540092" y="329011"/>
            <a:ext cx="2891086" cy="896539"/>
          </a:xfrm>
          <a:custGeom>
            <a:avLst/>
            <a:gdLst/>
            <a:ahLst/>
            <a:cxnLst/>
            <a:rect l="l" t="t" r="r" b="b"/>
            <a:pathLst>
              <a:path w="2891086" h="896539">
                <a:moveTo>
                  <a:pt x="0" y="0"/>
                </a:moveTo>
                <a:lnTo>
                  <a:pt x="2891086" y="0"/>
                </a:lnTo>
                <a:lnTo>
                  <a:pt x="2891086" y="896539"/>
                </a:lnTo>
                <a:lnTo>
                  <a:pt x="0" y="896539"/>
                </a:lnTo>
                <a:lnTo>
                  <a:pt x="0" y="0"/>
                </a:lnTo>
                <a:close/>
              </a:path>
            </a:pathLst>
          </a:custGeom>
          <a:blipFill>
            <a:blip r:embed="rId13"/>
            <a:stretch>
              <a:fillRect/>
            </a:stretch>
          </a:blipFill>
        </p:spPr>
        <p:txBody>
          <a:bodyPr/>
          <a:lstStyle/>
          <a:p>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062647" y="2638043"/>
            <a:ext cx="449342" cy="449342"/>
          </a:xfrm>
          <a:custGeom>
            <a:avLst/>
            <a:gdLst/>
            <a:ahLst/>
            <a:cxnLst/>
            <a:rect l="l" t="t" r="r" b="b"/>
            <a:pathLst>
              <a:path w="449342" h="449342">
                <a:moveTo>
                  <a:pt x="0" y="0"/>
                </a:moveTo>
                <a:lnTo>
                  <a:pt x="449342" y="0"/>
                </a:lnTo>
                <a:lnTo>
                  <a:pt x="449342" y="449342"/>
                </a:lnTo>
                <a:lnTo>
                  <a:pt x="0" y="4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12" name="Freeform 12"/>
          <p:cNvSpPr/>
          <p:nvPr/>
        </p:nvSpPr>
        <p:spPr>
          <a:xfrm>
            <a:off x="1045456" y="3522046"/>
            <a:ext cx="449342" cy="449342"/>
          </a:xfrm>
          <a:custGeom>
            <a:avLst/>
            <a:gdLst/>
            <a:ahLst/>
            <a:cxnLst/>
            <a:rect l="l" t="t" r="r" b="b"/>
            <a:pathLst>
              <a:path w="449342" h="449342">
                <a:moveTo>
                  <a:pt x="0" y="0"/>
                </a:moveTo>
                <a:lnTo>
                  <a:pt x="449342" y="0"/>
                </a:lnTo>
                <a:lnTo>
                  <a:pt x="449342" y="449342"/>
                </a:lnTo>
                <a:lnTo>
                  <a:pt x="0" y="4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13" name="TextBox 13"/>
          <p:cNvSpPr txBox="1"/>
          <p:nvPr/>
        </p:nvSpPr>
        <p:spPr>
          <a:xfrm>
            <a:off x="1090584" y="733749"/>
            <a:ext cx="7365228" cy="1319977"/>
          </a:xfrm>
          <a:prstGeom prst="rect">
            <a:avLst/>
          </a:prstGeom>
        </p:spPr>
        <p:txBody>
          <a:bodyPr lIns="0" tIns="0" rIns="0" bIns="0" rtlCol="0" anchor="t">
            <a:spAutoFit/>
          </a:bodyPr>
          <a:lstStyle/>
          <a:p>
            <a:pPr>
              <a:lnSpc>
                <a:spcPts val="5364"/>
              </a:lnSpc>
            </a:pPr>
            <a:r>
              <a:rPr lang="fr-FR" sz="3200" dirty="0">
                <a:solidFill>
                  <a:srgbClr val="141414"/>
                </a:solidFill>
                <a:latin typeface="Arial Black" panose="020B0A04020102020204" pitchFamily="34" charset="0"/>
              </a:rPr>
              <a:t>Les cas de déclenchement de la mission de Révision Coopertise</a:t>
            </a:r>
          </a:p>
        </p:txBody>
      </p:sp>
      <p:sp>
        <p:nvSpPr>
          <p:cNvPr id="14" name="TextBox 14"/>
          <p:cNvSpPr txBox="1"/>
          <p:nvPr/>
        </p:nvSpPr>
        <p:spPr>
          <a:xfrm>
            <a:off x="1729396" y="2615604"/>
            <a:ext cx="8339157" cy="427489"/>
          </a:xfrm>
          <a:prstGeom prst="rect">
            <a:avLst/>
          </a:prstGeom>
        </p:spPr>
        <p:txBody>
          <a:bodyPr wrap="square" lIns="0" tIns="0" rIns="0" bIns="0" rtlCol="0" anchor="t">
            <a:spAutoFit/>
          </a:bodyPr>
          <a:lstStyle/>
          <a:p>
            <a:pPr>
              <a:lnSpc>
                <a:spcPts val="3624"/>
              </a:lnSpc>
            </a:pPr>
            <a:r>
              <a:rPr lang="fr-FR" sz="2400" dirty="0">
                <a:solidFill>
                  <a:srgbClr val="141414"/>
                </a:solidFill>
                <a:latin typeface="+mj-lt"/>
              </a:rPr>
              <a:t>Si la coopérative a levé l’option Tiers Non Associés dans ses statuts</a:t>
            </a:r>
          </a:p>
        </p:txBody>
      </p:sp>
      <p:sp>
        <p:nvSpPr>
          <p:cNvPr id="15" name="TextBox 15"/>
          <p:cNvSpPr txBox="1"/>
          <p:nvPr/>
        </p:nvSpPr>
        <p:spPr>
          <a:xfrm>
            <a:off x="1712206" y="3428054"/>
            <a:ext cx="7609217" cy="738664"/>
          </a:xfrm>
          <a:prstGeom prst="rect">
            <a:avLst/>
          </a:prstGeom>
        </p:spPr>
        <p:txBody>
          <a:bodyPr wrap="square" lIns="0" tIns="0" rIns="0" bIns="0" rtlCol="0" anchor="t">
            <a:spAutoFit/>
          </a:bodyPr>
          <a:lstStyle/>
          <a:p>
            <a:r>
              <a:rPr lang="fr-FR" sz="2400" dirty="0">
                <a:solidFill>
                  <a:srgbClr val="141414"/>
                </a:solidFill>
                <a:latin typeface="+mj-lt"/>
              </a:rPr>
              <a:t>Si la coopérative dépasse au moins 2 des 3 seuils ci-dessous, à l’issue de 2 exercices consécutifs : </a:t>
            </a:r>
          </a:p>
        </p:txBody>
      </p:sp>
      <p:sp>
        <p:nvSpPr>
          <p:cNvPr id="16" name="TextBox 16"/>
          <p:cNvSpPr txBox="1"/>
          <p:nvPr/>
        </p:nvSpPr>
        <p:spPr>
          <a:xfrm>
            <a:off x="1738710" y="4220117"/>
            <a:ext cx="6507242" cy="1107996"/>
          </a:xfrm>
          <a:prstGeom prst="rect">
            <a:avLst/>
          </a:prstGeom>
        </p:spPr>
        <p:txBody>
          <a:bodyPr lIns="0" tIns="0" rIns="0" bIns="0" rtlCol="0" anchor="t">
            <a:spAutoFit/>
          </a:bodyPr>
          <a:lstStyle/>
          <a:p>
            <a:pPr marL="518160" lvl="1" indent="-259080">
              <a:buFont typeface="Arial"/>
              <a:buChar char="•"/>
            </a:pPr>
            <a:r>
              <a:rPr lang="fr-FR" sz="2400" i="1" dirty="0">
                <a:solidFill>
                  <a:srgbClr val="141414"/>
                </a:solidFill>
                <a:latin typeface="+mj-lt"/>
              </a:rPr>
              <a:t>50 associés en moyenne</a:t>
            </a:r>
          </a:p>
          <a:p>
            <a:pPr marL="518160" lvl="1" indent="-259080">
              <a:buFont typeface="Arial"/>
              <a:buChar char="•"/>
            </a:pPr>
            <a:r>
              <a:rPr lang="fr-FR" sz="2400" i="1" dirty="0">
                <a:solidFill>
                  <a:srgbClr val="141414"/>
                </a:solidFill>
                <a:latin typeface="+mj-lt"/>
              </a:rPr>
              <a:t>2 000 000 € HT de CA</a:t>
            </a:r>
          </a:p>
          <a:p>
            <a:pPr marL="518160" lvl="1" indent="-259080">
              <a:buFont typeface="Arial"/>
              <a:buChar char="•"/>
            </a:pPr>
            <a:r>
              <a:rPr lang="fr-FR" sz="2400" i="1" dirty="0">
                <a:solidFill>
                  <a:srgbClr val="141414"/>
                </a:solidFill>
                <a:latin typeface="+mj-lt"/>
              </a:rPr>
              <a:t>1 000 000 € de total bilan</a:t>
            </a:r>
          </a:p>
        </p:txBody>
      </p:sp>
      <p:grpSp>
        <p:nvGrpSpPr>
          <p:cNvPr id="17" name="Group 17"/>
          <p:cNvGrpSpPr/>
          <p:nvPr/>
        </p:nvGrpSpPr>
        <p:grpSpPr>
          <a:xfrm>
            <a:off x="638520" y="7222476"/>
            <a:ext cx="10076427" cy="3537873"/>
            <a:chOff x="0" y="0"/>
            <a:chExt cx="3892585" cy="1517984"/>
          </a:xfrm>
        </p:grpSpPr>
        <p:sp>
          <p:nvSpPr>
            <p:cNvPr id="18" name="Freeform 18"/>
            <p:cNvSpPr/>
            <p:nvPr/>
          </p:nvSpPr>
          <p:spPr>
            <a:xfrm>
              <a:off x="0" y="0"/>
              <a:ext cx="3892586" cy="1517984"/>
            </a:xfrm>
            <a:custGeom>
              <a:avLst/>
              <a:gdLst/>
              <a:ahLst/>
              <a:cxnLst/>
              <a:rect l="l" t="t" r="r" b="b"/>
              <a:pathLst>
                <a:path w="3892586" h="1517984">
                  <a:moveTo>
                    <a:pt x="3768125" y="1517984"/>
                  </a:moveTo>
                  <a:lnTo>
                    <a:pt x="124460" y="1517984"/>
                  </a:lnTo>
                  <a:cubicBezTo>
                    <a:pt x="55880" y="1517984"/>
                    <a:pt x="0" y="1462104"/>
                    <a:pt x="0" y="1393524"/>
                  </a:cubicBezTo>
                  <a:lnTo>
                    <a:pt x="0" y="124460"/>
                  </a:lnTo>
                  <a:cubicBezTo>
                    <a:pt x="0" y="55880"/>
                    <a:pt x="55880" y="0"/>
                    <a:pt x="124460" y="0"/>
                  </a:cubicBezTo>
                  <a:lnTo>
                    <a:pt x="3768125" y="0"/>
                  </a:lnTo>
                  <a:cubicBezTo>
                    <a:pt x="3836706" y="0"/>
                    <a:pt x="3892586" y="55880"/>
                    <a:pt x="3892586" y="124460"/>
                  </a:cubicBezTo>
                  <a:lnTo>
                    <a:pt x="3892586" y="1393524"/>
                  </a:lnTo>
                  <a:cubicBezTo>
                    <a:pt x="3892586" y="1462104"/>
                    <a:pt x="3836706" y="1517984"/>
                    <a:pt x="3768125" y="1517984"/>
                  </a:cubicBezTo>
                  <a:close/>
                </a:path>
              </a:pathLst>
            </a:custGeom>
            <a:solidFill>
              <a:srgbClr val="DFDFDF"/>
            </a:solidFill>
          </p:spPr>
          <p:txBody>
            <a:bodyPr/>
            <a:lstStyle/>
            <a:p>
              <a:endParaRPr lang="fr-FR" dirty="0"/>
            </a:p>
          </p:txBody>
        </p:sp>
      </p:grpSp>
      <p:sp>
        <p:nvSpPr>
          <p:cNvPr id="19" name="TextBox 19"/>
          <p:cNvSpPr txBox="1"/>
          <p:nvPr/>
        </p:nvSpPr>
        <p:spPr>
          <a:xfrm>
            <a:off x="838200" y="7698091"/>
            <a:ext cx="7626125" cy="439613"/>
          </a:xfrm>
          <a:prstGeom prst="rect">
            <a:avLst/>
          </a:prstGeom>
        </p:spPr>
        <p:txBody>
          <a:bodyPr wrap="square" lIns="0" tIns="0" rIns="0" bIns="0" rtlCol="0" anchor="t">
            <a:spAutoFit/>
          </a:bodyPr>
          <a:lstStyle/>
          <a:p>
            <a:pPr>
              <a:lnSpc>
                <a:spcPts val="3330"/>
              </a:lnSpc>
            </a:pPr>
            <a:r>
              <a:rPr lang="fr-FR" sz="3000" dirty="0">
                <a:solidFill>
                  <a:srgbClr val="015B9C"/>
                </a:solidFill>
                <a:latin typeface="Arial Black" panose="020B0A04020102020204" pitchFamily="34" charset="0"/>
              </a:rPr>
              <a:t>Contrôle complémentaire possible</a:t>
            </a:r>
          </a:p>
        </p:txBody>
      </p:sp>
      <p:sp>
        <p:nvSpPr>
          <p:cNvPr id="20" name="TextBox 20"/>
          <p:cNvSpPr txBox="1"/>
          <p:nvPr/>
        </p:nvSpPr>
        <p:spPr>
          <a:xfrm>
            <a:off x="838200" y="8274881"/>
            <a:ext cx="9625387" cy="1846659"/>
          </a:xfrm>
          <a:prstGeom prst="rect">
            <a:avLst/>
          </a:prstGeom>
        </p:spPr>
        <p:txBody>
          <a:bodyPr wrap="square" lIns="0" tIns="0" rIns="0" bIns="0" rtlCol="0" anchor="t">
            <a:spAutoFit/>
          </a:bodyPr>
          <a:lstStyle/>
          <a:p>
            <a:pPr algn="just"/>
            <a:r>
              <a:rPr lang="fr-FR" sz="2400" dirty="0">
                <a:solidFill>
                  <a:srgbClr val="015B9C"/>
                </a:solidFill>
                <a:latin typeface="+mj-lt"/>
              </a:rPr>
              <a:t>Une fédération agréée pour la Révision peut effectuer un contrôle complémentaire :  à la demande d’un dixième des associés, d’un tiers des administrateurs ou selon le cas des membres du Conseil de surveillance, mais aussi par le Haut Conseil de la Coopération Agricole, le ministre chargé de l’Économie Sociale et Solidaire ou le ministre de l’Agriculture</a:t>
            </a:r>
            <a:r>
              <a:rPr lang="fr-FR" dirty="0">
                <a:solidFill>
                  <a:srgbClr val="015B9C"/>
                </a:solidFill>
                <a:latin typeface="+mj-lt"/>
              </a:rPr>
              <a:t>.</a:t>
            </a:r>
          </a:p>
        </p:txBody>
      </p:sp>
      <p:sp>
        <p:nvSpPr>
          <p:cNvPr id="21" name="Freeform 12">
            <a:extLst>
              <a:ext uri="{FF2B5EF4-FFF2-40B4-BE49-F238E27FC236}">
                <a16:creationId xmlns:a16="http://schemas.microsoft.com/office/drawing/2014/main" id="{84DC18C3-1C6F-F564-F519-208089A37B8F}"/>
              </a:ext>
            </a:extLst>
          </p:cNvPr>
          <p:cNvSpPr/>
          <p:nvPr/>
        </p:nvSpPr>
        <p:spPr>
          <a:xfrm>
            <a:off x="1065334" y="5400843"/>
            <a:ext cx="449342" cy="449342"/>
          </a:xfrm>
          <a:custGeom>
            <a:avLst/>
            <a:gdLst/>
            <a:ahLst/>
            <a:cxnLst/>
            <a:rect l="l" t="t" r="r" b="b"/>
            <a:pathLst>
              <a:path w="449342" h="449342">
                <a:moveTo>
                  <a:pt x="0" y="0"/>
                </a:moveTo>
                <a:lnTo>
                  <a:pt x="449342" y="0"/>
                </a:lnTo>
                <a:lnTo>
                  <a:pt x="449342" y="449342"/>
                </a:lnTo>
                <a:lnTo>
                  <a:pt x="0" y="4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22" name="TextBox 15">
            <a:extLst>
              <a:ext uri="{FF2B5EF4-FFF2-40B4-BE49-F238E27FC236}">
                <a16:creationId xmlns:a16="http://schemas.microsoft.com/office/drawing/2014/main" id="{DB7D7EB8-1DDC-E4B3-0547-D0E1A6D5D7E9}"/>
              </a:ext>
            </a:extLst>
          </p:cNvPr>
          <p:cNvSpPr txBox="1"/>
          <p:nvPr/>
        </p:nvSpPr>
        <p:spPr>
          <a:xfrm>
            <a:off x="1738710" y="5396757"/>
            <a:ext cx="7834485" cy="427489"/>
          </a:xfrm>
          <a:prstGeom prst="rect">
            <a:avLst/>
          </a:prstGeom>
        </p:spPr>
        <p:txBody>
          <a:bodyPr wrap="square" lIns="0" tIns="0" rIns="0" bIns="0" rtlCol="0" anchor="t">
            <a:spAutoFit/>
          </a:bodyPr>
          <a:lstStyle/>
          <a:p>
            <a:pPr>
              <a:lnSpc>
                <a:spcPts val="3624"/>
              </a:lnSpc>
            </a:pPr>
            <a:r>
              <a:rPr lang="fr-FR" sz="2400" dirty="0">
                <a:solidFill>
                  <a:srgbClr val="141414"/>
                </a:solidFill>
                <a:latin typeface="+mj-lt"/>
              </a:rPr>
              <a:t>Si la coopérative a effectué 3 exercices déficitaires consécutifs</a:t>
            </a:r>
          </a:p>
        </p:txBody>
      </p:sp>
      <p:sp>
        <p:nvSpPr>
          <p:cNvPr id="23" name="Freeform 12">
            <a:extLst>
              <a:ext uri="{FF2B5EF4-FFF2-40B4-BE49-F238E27FC236}">
                <a16:creationId xmlns:a16="http://schemas.microsoft.com/office/drawing/2014/main" id="{C3116656-FAF1-F6C2-7540-5B11862C75FF}"/>
              </a:ext>
            </a:extLst>
          </p:cNvPr>
          <p:cNvSpPr/>
          <p:nvPr/>
        </p:nvSpPr>
        <p:spPr>
          <a:xfrm>
            <a:off x="1062647" y="6207770"/>
            <a:ext cx="449342" cy="449342"/>
          </a:xfrm>
          <a:custGeom>
            <a:avLst/>
            <a:gdLst/>
            <a:ahLst/>
            <a:cxnLst/>
            <a:rect l="l" t="t" r="r" b="b"/>
            <a:pathLst>
              <a:path w="449342" h="449342">
                <a:moveTo>
                  <a:pt x="0" y="0"/>
                </a:moveTo>
                <a:lnTo>
                  <a:pt x="449342" y="0"/>
                </a:lnTo>
                <a:lnTo>
                  <a:pt x="449342" y="449342"/>
                </a:lnTo>
                <a:lnTo>
                  <a:pt x="0" y="4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24" name="TextBox 15">
            <a:extLst>
              <a:ext uri="{FF2B5EF4-FFF2-40B4-BE49-F238E27FC236}">
                <a16:creationId xmlns:a16="http://schemas.microsoft.com/office/drawing/2014/main" id="{EDB6A789-F32E-BB2C-00B5-C62145F7FFBD}"/>
              </a:ext>
            </a:extLst>
          </p:cNvPr>
          <p:cNvSpPr txBox="1"/>
          <p:nvPr/>
        </p:nvSpPr>
        <p:spPr>
          <a:xfrm>
            <a:off x="1729397" y="6103921"/>
            <a:ext cx="8011322" cy="738664"/>
          </a:xfrm>
          <a:prstGeom prst="rect">
            <a:avLst/>
          </a:prstGeom>
        </p:spPr>
        <p:txBody>
          <a:bodyPr wrap="square" lIns="0" tIns="0" rIns="0" bIns="0" rtlCol="0" anchor="t">
            <a:spAutoFit/>
          </a:bodyPr>
          <a:lstStyle/>
          <a:p>
            <a:r>
              <a:rPr lang="fr-FR" sz="2400" dirty="0">
                <a:solidFill>
                  <a:srgbClr val="141414"/>
                </a:solidFill>
                <a:latin typeface="+mj-lt"/>
              </a:rPr>
              <a:t>Si la coopérative a connu la perte d’un exercice égal à la moitié (au moins) du montant le plus élevé atteint par son capital social </a:t>
            </a:r>
          </a:p>
        </p:txBody>
      </p:sp>
      <p:grpSp>
        <p:nvGrpSpPr>
          <p:cNvPr id="25" name="Group 2">
            <a:extLst>
              <a:ext uri="{FF2B5EF4-FFF2-40B4-BE49-F238E27FC236}">
                <a16:creationId xmlns:a16="http://schemas.microsoft.com/office/drawing/2014/main" id="{F3E99E55-ED6D-F2DD-B63C-CA5931A06456}"/>
              </a:ext>
            </a:extLst>
          </p:cNvPr>
          <p:cNvGrpSpPr/>
          <p:nvPr/>
        </p:nvGrpSpPr>
        <p:grpSpPr>
          <a:xfrm>
            <a:off x="12687784" y="266700"/>
            <a:ext cx="6175733" cy="8008181"/>
            <a:chOff x="0" y="0"/>
            <a:chExt cx="2611344" cy="3479800"/>
          </a:xfrm>
        </p:grpSpPr>
        <p:sp>
          <p:nvSpPr>
            <p:cNvPr id="26" name="Freeform 3">
              <a:extLst>
                <a:ext uri="{FF2B5EF4-FFF2-40B4-BE49-F238E27FC236}">
                  <a16:creationId xmlns:a16="http://schemas.microsoft.com/office/drawing/2014/main" id="{C60C1A16-BEE4-6F48-94AB-B3AF21C91AA8}"/>
                </a:ext>
              </a:extLst>
            </p:cNvPr>
            <p:cNvSpPr/>
            <p:nvPr/>
          </p:nvSpPr>
          <p:spPr>
            <a:xfrm>
              <a:off x="0" y="0"/>
              <a:ext cx="2611344" cy="3479800"/>
            </a:xfrm>
            <a:custGeom>
              <a:avLst/>
              <a:gdLst/>
              <a:ahLst/>
              <a:cxnLst/>
              <a:rect l="l" t="t" r="r" b="b"/>
              <a:pathLst>
                <a:path w="2611344" h="347980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8BBC5B"/>
            </a:solidFill>
          </p:spPr>
          <p:txBody>
            <a:bodyPr/>
            <a:lstStyle/>
            <a:p>
              <a:endParaRPr lang="fr-FR" dirty="0"/>
            </a:p>
          </p:txBody>
        </p:sp>
      </p:grpSp>
      <p:grpSp>
        <p:nvGrpSpPr>
          <p:cNvPr id="27" name="Group 4">
            <a:extLst>
              <a:ext uri="{FF2B5EF4-FFF2-40B4-BE49-F238E27FC236}">
                <a16:creationId xmlns:a16="http://schemas.microsoft.com/office/drawing/2014/main" id="{B4C93402-5A67-D6F0-19B1-F359A8B3816F}"/>
              </a:ext>
            </a:extLst>
          </p:cNvPr>
          <p:cNvGrpSpPr>
            <a:grpSpLocks noChangeAspect="1"/>
          </p:cNvGrpSpPr>
          <p:nvPr/>
        </p:nvGrpSpPr>
        <p:grpSpPr>
          <a:xfrm>
            <a:off x="10714949" y="874713"/>
            <a:ext cx="6755135" cy="6768667"/>
            <a:chOff x="0" y="0"/>
            <a:chExt cx="10143490" cy="10163810"/>
          </a:xfrm>
        </p:grpSpPr>
        <p:sp>
          <p:nvSpPr>
            <p:cNvPr id="28" name="Freeform 5">
              <a:extLst>
                <a:ext uri="{FF2B5EF4-FFF2-40B4-BE49-F238E27FC236}">
                  <a16:creationId xmlns:a16="http://schemas.microsoft.com/office/drawing/2014/main" id="{D66CF464-5E05-7447-9CB8-49E29768A3F4}"/>
                </a:ext>
              </a:extLst>
            </p:cNvPr>
            <p:cNvSpPr/>
            <p:nvPr/>
          </p:nvSpPr>
          <p:spPr>
            <a:xfrm>
              <a:off x="0" y="0"/>
              <a:ext cx="10143351" cy="10163632"/>
            </a:xfrm>
            <a:custGeom>
              <a:avLst/>
              <a:gdLst/>
              <a:ahLst/>
              <a:cxnLst/>
              <a:rect l="l" t="t" r="r" b="b"/>
              <a:pathLst>
                <a:path w="10143351" h="10163632">
                  <a:moveTo>
                    <a:pt x="0" y="0"/>
                  </a:moveTo>
                  <a:lnTo>
                    <a:pt x="10143351" y="0"/>
                  </a:lnTo>
                  <a:lnTo>
                    <a:pt x="10143351" y="10163632"/>
                  </a:lnTo>
                  <a:lnTo>
                    <a:pt x="0" y="10163632"/>
                  </a:lnTo>
                  <a:close/>
                </a:path>
              </a:pathLst>
            </a:custGeom>
            <a:blipFill>
              <a:blip r:embed="rId4"/>
              <a:stretch>
                <a:fillRect t="-25" b="-25"/>
              </a:stretch>
            </a:blipFill>
          </p:spPr>
          <p:txBody>
            <a:bodyPr/>
            <a:lstStyle/>
            <a:p>
              <a:endParaRPr lang="fr-FR" dirty="0"/>
            </a:p>
          </p:txBody>
        </p:sp>
        <p:sp>
          <p:nvSpPr>
            <p:cNvPr id="29" name="Freeform 6">
              <a:extLst>
                <a:ext uri="{FF2B5EF4-FFF2-40B4-BE49-F238E27FC236}">
                  <a16:creationId xmlns:a16="http://schemas.microsoft.com/office/drawing/2014/main" id="{CDCEBCB8-A267-3882-F196-E2795BCCBB87}"/>
                </a:ext>
              </a:extLst>
            </p:cNvPr>
            <p:cNvSpPr/>
            <p:nvPr/>
          </p:nvSpPr>
          <p:spPr>
            <a:xfrm>
              <a:off x="3149600" y="2368550"/>
              <a:ext cx="5156200" cy="6858000"/>
            </a:xfrm>
            <a:custGeom>
              <a:avLst/>
              <a:gdLst/>
              <a:ahLst/>
              <a:cxnLst/>
              <a:rect l="l" t="t" r="r" b="b"/>
              <a:pathLst>
                <a:path w="5156200" h="6858000">
                  <a:moveTo>
                    <a:pt x="0" y="0"/>
                  </a:moveTo>
                  <a:lnTo>
                    <a:pt x="5156200" y="0"/>
                  </a:lnTo>
                  <a:lnTo>
                    <a:pt x="5156200" y="6858000"/>
                  </a:lnTo>
                  <a:lnTo>
                    <a:pt x="0" y="6858000"/>
                  </a:lnTo>
                  <a:close/>
                </a:path>
              </a:pathLst>
            </a:custGeom>
            <a:blipFill>
              <a:blip r:embed="rId5"/>
              <a:stretch>
                <a:fillRect l="-955" r="-955"/>
              </a:stretch>
            </a:blipFill>
          </p:spPr>
          <p:txBody>
            <a:bodyPr/>
            <a:lstStyle/>
            <a:p>
              <a:endParaRPr lang="fr-FR" dirty="0"/>
            </a:p>
          </p:txBody>
        </p:sp>
        <p:sp>
          <p:nvSpPr>
            <p:cNvPr id="30" name="Freeform 7">
              <a:extLst>
                <a:ext uri="{FF2B5EF4-FFF2-40B4-BE49-F238E27FC236}">
                  <a16:creationId xmlns:a16="http://schemas.microsoft.com/office/drawing/2014/main" id="{C5A1FB51-2186-9D1F-9CDA-B258C9789BB7}"/>
                </a:ext>
              </a:extLst>
            </p:cNvPr>
            <p:cNvSpPr/>
            <p:nvPr/>
          </p:nvSpPr>
          <p:spPr>
            <a:xfrm>
              <a:off x="374650" y="673100"/>
              <a:ext cx="6318250" cy="8427288"/>
            </a:xfrm>
            <a:custGeom>
              <a:avLst/>
              <a:gdLst/>
              <a:ahLst/>
              <a:cxnLst/>
              <a:rect l="l" t="t" r="r" b="b"/>
              <a:pathLst>
                <a:path w="6318250" h="8427288">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6"/>
              <a:stretch>
                <a:fillRect l="-58290" r="-41905"/>
              </a:stretch>
            </a:blipFill>
          </p:spPr>
          <p:txBody>
            <a:bodyPr/>
            <a:lstStyle/>
            <a:p>
              <a:endParaRPr lang="fr-FR" dirty="0"/>
            </a:p>
          </p:txBody>
        </p:sp>
      </p:grpSp>
      <p:grpSp>
        <p:nvGrpSpPr>
          <p:cNvPr id="31" name="Group 8">
            <a:extLst>
              <a:ext uri="{FF2B5EF4-FFF2-40B4-BE49-F238E27FC236}">
                <a16:creationId xmlns:a16="http://schemas.microsoft.com/office/drawing/2014/main" id="{3E458DD7-0D6A-D534-D926-CEDB476922AE}"/>
              </a:ext>
            </a:extLst>
          </p:cNvPr>
          <p:cNvGrpSpPr/>
          <p:nvPr/>
        </p:nvGrpSpPr>
        <p:grpSpPr>
          <a:xfrm>
            <a:off x="10073630" y="1564809"/>
            <a:ext cx="1282639" cy="1282639"/>
            <a:chOff x="0" y="0"/>
            <a:chExt cx="6350000" cy="6350000"/>
          </a:xfrm>
        </p:grpSpPr>
        <p:sp>
          <p:nvSpPr>
            <p:cNvPr id="32" name="Freeform 9">
              <a:extLst>
                <a:ext uri="{FF2B5EF4-FFF2-40B4-BE49-F238E27FC236}">
                  <a16:creationId xmlns:a16="http://schemas.microsoft.com/office/drawing/2014/main" id="{220D9069-932F-546B-0632-91E11895A94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7F"/>
            </a:solidFill>
          </p:spPr>
          <p:txBody>
            <a:bodyPr/>
            <a:lstStyle/>
            <a:p>
              <a:endParaRPr lang="fr-FR" dirty="0"/>
            </a:p>
          </p:txBody>
        </p:sp>
      </p:grpSp>
      <p:sp>
        <p:nvSpPr>
          <p:cNvPr id="33" name="AutoShape 10">
            <a:extLst>
              <a:ext uri="{FF2B5EF4-FFF2-40B4-BE49-F238E27FC236}">
                <a16:creationId xmlns:a16="http://schemas.microsoft.com/office/drawing/2014/main" id="{721D4849-BB57-DABA-78C1-D74C52039DA9}"/>
              </a:ext>
            </a:extLst>
          </p:cNvPr>
          <p:cNvSpPr/>
          <p:nvPr/>
        </p:nvSpPr>
        <p:spPr>
          <a:xfrm>
            <a:off x="10714949" y="1920374"/>
            <a:ext cx="0" cy="571508"/>
          </a:xfrm>
          <a:prstGeom prst="line">
            <a:avLst/>
          </a:prstGeom>
          <a:ln w="76200" cap="rnd">
            <a:solidFill>
              <a:srgbClr val="FFFFFF"/>
            </a:solidFill>
            <a:prstDash val="solid"/>
            <a:headEnd type="none" w="sm" len="sm"/>
            <a:tailEnd type="arrow" w="med" len="sm"/>
          </a:ln>
        </p:spPr>
        <p:txBody>
          <a:bodyPr/>
          <a:lstStyle/>
          <a:p>
            <a:endParaRPr lang="fr-FR" dirty="0"/>
          </a:p>
        </p:txBody>
      </p:sp>
      <p:grpSp>
        <p:nvGrpSpPr>
          <p:cNvPr id="34" name="Group 15">
            <a:extLst>
              <a:ext uri="{FF2B5EF4-FFF2-40B4-BE49-F238E27FC236}">
                <a16:creationId xmlns:a16="http://schemas.microsoft.com/office/drawing/2014/main" id="{55495102-09CC-8747-FAE2-65C0A6889B8F}"/>
              </a:ext>
            </a:extLst>
          </p:cNvPr>
          <p:cNvGrpSpPr/>
          <p:nvPr/>
        </p:nvGrpSpPr>
        <p:grpSpPr>
          <a:xfrm>
            <a:off x="15169008" y="6526904"/>
            <a:ext cx="871989" cy="301997"/>
            <a:chOff x="0" y="0"/>
            <a:chExt cx="229660" cy="79538"/>
          </a:xfrm>
        </p:grpSpPr>
        <p:sp>
          <p:nvSpPr>
            <p:cNvPr id="35" name="Freeform 16">
              <a:extLst>
                <a:ext uri="{FF2B5EF4-FFF2-40B4-BE49-F238E27FC236}">
                  <a16:creationId xmlns:a16="http://schemas.microsoft.com/office/drawing/2014/main" id="{2B3F8069-4A57-95C0-60AA-D966BA1AD17E}"/>
                </a:ext>
              </a:extLst>
            </p:cNvPr>
            <p:cNvSpPr/>
            <p:nvPr/>
          </p:nvSpPr>
          <p:spPr>
            <a:xfrm>
              <a:off x="0" y="0"/>
              <a:ext cx="229660" cy="79538"/>
            </a:xfrm>
            <a:custGeom>
              <a:avLst/>
              <a:gdLst/>
              <a:ahLst/>
              <a:cxnLst/>
              <a:rect l="l" t="t" r="r" b="b"/>
              <a:pathLst>
                <a:path w="229660" h="79538">
                  <a:moveTo>
                    <a:pt x="0" y="0"/>
                  </a:moveTo>
                  <a:lnTo>
                    <a:pt x="229660" y="0"/>
                  </a:lnTo>
                  <a:lnTo>
                    <a:pt x="229660" y="79538"/>
                  </a:lnTo>
                  <a:lnTo>
                    <a:pt x="0" y="79538"/>
                  </a:lnTo>
                  <a:close/>
                </a:path>
              </a:pathLst>
            </a:custGeom>
            <a:solidFill>
              <a:srgbClr val="FFFFFF"/>
            </a:solidFill>
          </p:spPr>
          <p:txBody>
            <a:bodyPr/>
            <a:lstStyle/>
            <a:p>
              <a:endParaRPr lang="fr-FR" dirty="0"/>
            </a:p>
          </p:txBody>
        </p:sp>
        <p:sp>
          <p:nvSpPr>
            <p:cNvPr id="36" name="TextBox 17">
              <a:extLst>
                <a:ext uri="{FF2B5EF4-FFF2-40B4-BE49-F238E27FC236}">
                  <a16:creationId xmlns:a16="http://schemas.microsoft.com/office/drawing/2014/main" id="{76D662D2-869A-9005-F1EF-D58B3CD5F04D}"/>
                </a:ext>
              </a:extLst>
            </p:cNvPr>
            <p:cNvSpPr txBox="1"/>
            <p:nvPr/>
          </p:nvSpPr>
          <p:spPr>
            <a:xfrm>
              <a:off x="0" y="-76200"/>
              <a:ext cx="812800" cy="889000"/>
            </a:xfrm>
            <a:prstGeom prst="rect">
              <a:avLst/>
            </a:prstGeom>
          </p:spPr>
          <p:txBody>
            <a:bodyPr lIns="50800" tIns="50800" rIns="50800" bIns="50800" rtlCol="0" anchor="ctr"/>
            <a:lstStyle/>
            <a:p>
              <a:pPr algn="ctr">
                <a:lnSpc>
                  <a:spcPts val="3624"/>
                </a:lnSpc>
              </a:pPr>
              <a:endParaRPr lang="fr-FR" dirty="0"/>
            </a:p>
          </p:txBody>
        </p:sp>
      </p:grpSp>
      <p:sp>
        <p:nvSpPr>
          <p:cNvPr id="2" name="Flèche : droite 1">
            <a:extLst>
              <a:ext uri="{FF2B5EF4-FFF2-40B4-BE49-F238E27FC236}">
                <a16:creationId xmlns:a16="http://schemas.microsoft.com/office/drawing/2014/main" id="{857C8CAB-853A-A81A-D4A9-AF9BC2014EFC}"/>
              </a:ext>
            </a:extLst>
          </p:cNvPr>
          <p:cNvSpPr/>
          <p:nvPr/>
        </p:nvSpPr>
        <p:spPr>
          <a:xfrm>
            <a:off x="11125200" y="9084198"/>
            <a:ext cx="609600" cy="533400"/>
          </a:xfrm>
          <a:prstGeom prst="rightArrow">
            <a:avLst/>
          </a:prstGeom>
          <a:solidFill>
            <a:schemeClr val="bg1"/>
          </a:solidFill>
          <a:ln>
            <a:solidFill>
              <a:srgbClr val="084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 name="Group 5">
            <a:extLst>
              <a:ext uri="{FF2B5EF4-FFF2-40B4-BE49-F238E27FC236}">
                <a16:creationId xmlns:a16="http://schemas.microsoft.com/office/drawing/2014/main" id="{4F023328-14A2-97D8-D986-C92B19507EB8}"/>
              </a:ext>
            </a:extLst>
          </p:cNvPr>
          <p:cNvGrpSpPr/>
          <p:nvPr/>
        </p:nvGrpSpPr>
        <p:grpSpPr>
          <a:xfrm>
            <a:off x="11954690" y="8634028"/>
            <a:ext cx="4809310" cy="1247941"/>
            <a:chOff x="0" y="0"/>
            <a:chExt cx="1980573" cy="2326386"/>
          </a:xfrm>
        </p:grpSpPr>
        <p:sp>
          <p:nvSpPr>
            <p:cNvPr id="4" name="Freeform 6">
              <a:extLst>
                <a:ext uri="{FF2B5EF4-FFF2-40B4-BE49-F238E27FC236}">
                  <a16:creationId xmlns:a16="http://schemas.microsoft.com/office/drawing/2014/main" id="{AA9B7D7F-2A6C-49FF-76C4-515FF242BAD6}"/>
                </a:ext>
              </a:extLst>
            </p:cNvPr>
            <p:cNvSpPr/>
            <p:nvPr/>
          </p:nvSpPr>
          <p:spPr>
            <a:xfrm>
              <a:off x="0" y="0"/>
              <a:ext cx="1980573" cy="2326386"/>
            </a:xfrm>
            <a:custGeom>
              <a:avLst/>
              <a:gdLst/>
              <a:ahLst/>
              <a:cxnLst/>
              <a:rect l="l" t="t" r="r" b="b"/>
              <a:pathLst>
                <a:path w="1980573" h="2326386">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4" y="0"/>
                    <a:pt x="1980573" y="55880"/>
                    <a:pt x="1980573" y="124460"/>
                  </a:cubicBezTo>
                  <a:lnTo>
                    <a:pt x="1980573" y="2201926"/>
                  </a:lnTo>
                  <a:cubicBezTo>
                    <a:pt x="1980573" y="2270506"/>
                    <a:pt x="1924694" y="2326386"/>
                    <a:pt x="1856113" y="2326386"/>
                  </a:cubicBezTo>
                  <a:close/>
                </a:path>
              </a:pathLst>
            </a:custGeom>
            <a:solidFill>
              <a:srgbClr val="084C7F"/>
            </a:solidFill>
          </p:spPr>
          <p:txBody>
            <a:bodyPr/>
            <a:lstStyle/>
            <a:p>
              <a:endParaRPr lang="fr-FR" dirty="0"/>
            </a:p>
          </p:txBody>
        </p:sp>
      </p:grpSp>
      <p:sp>
        <p:nvSpPr>
          <p:cNvPr id="5" name="ZoneTexte 4">
            <a:extLst>
              <a:ext uri="{FF2B5EF4-FFF2-40B4-BE49-F238E27FC236}">
                <a16:creationId xmlns:a16="http://schemas.microsoft.com/office/drawing/2014/main" id="{E0508AFC-B0EF-D3D2-5E21-C219F71579AC}"/>
              </a:ext>
            </a:extLst>
          </p:cNvPr>
          <p:cNvSpPr txBox="1"/>
          <p:nvPr/>
        </p:nvSpPr>
        <p:spPr>
          <a:xfrm>
            <a:off x="12189264" y="8796333"/>
            <a:ext cx="4275142" cy="923330"/>
          </a:xfrm>
          <a:prstGeom prst="rect">
            <a:avLst/>
          </a:prstGeom>
          <a:noFill/>
        </p:spPr>
        <p:txBody>
          <a:bodyPr wrap="square" rtlCol="0">
            <a:spAutoFit/>
          </a:bodyPr>
          <a:lstStyle/>
          <a:p>
            <a:r>
              <a:rPr lang="fr-FR" sz="2400" dirty="0">
                <a:solidFill>
                  <a:schemeClr val="bg1"/>
                </a:solidFill>
                <a:latin typeface="+mj-lt"/>
              </a:rPr>
              <a:t>Êtes-vous concerné ?</a:t>
            </a:r>
          </a:p>
          <a:p>
            <a:r>
              <a:rPr lang="fr-FR" sz="3000" b="1" dirty="0">
                <a:solidFill>
                  <a:schemeClr val="bg1"/>
                </a:solidFill>
                <a:latin typeface="+mj-lt"/>
                <a:hlinkClick r:id="rId7">
                  <a:extLst>
                    <a:ext uri="{A12FA001-AC4F-418D-AE19-62706E023703}">
                      <ahyp:hlinkClr xmlns:ahyp="http://schemas.microsoft.com/office/drawing/2018/hyperlinkcolor" val="tx"/>
                    </a:ext>
                  </a:extLst>
                </a:hlinkClick>
              </a:rPr>
              <a:t>Formulaire de simulation </a:t>
            </a:r>
            <a:endParaRPr lang="fr-FR" sz="3000" b="1" dirty="0">
              <a:solidFill>
                <a:schemeClr val="bg1"/>
              </a:solidFill>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1028700" y="1485500"/>
            <a:ext cx="16230600" cy="7315999"/>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txBody>
            <a:bodyPr/>
            <a:lstStyle/>
            <a:p>
              <a:endParaRPr lang="fr-FR" dirty="0"/>
            </a:p>
          </p:txBody>
        </p:sp>
      </p:grpSp>
      <p:grpSp>
        <p:nvGrpSpPr>
          <p:cNvPr id="5" name="Group 5"/>
          <p:cNvGrpSpPr>
            <a:grpSpLocks noChangeAspect="1"/>
          </p:cNvGrpSpPr>
          <p:nvPr/>
        </p:nvGrpSpPr>
        <p:grpSpPr>
          <a:xfrm>
            <a:off x="2035785" y="3044662"/>
            <a:ext cx="4197675" cy="4197675"/>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9183" r="-9183"/>
              </a:stretch>
            </a:blipFill>
          </p:spPr>
          <p:txBody>
            <a:bodyPr/>
            <a:lstStyle/>
            <a:p>
              <a:endParaRPr lang="fr-FR" dirty="0"/>
            </a:p>
          </p:txBody>
        </p:sp>
      </p:grpSp>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7F"/>
            </a:solidFill>
          </p:spPr>
          <p:txBody>
            <a:bodyPr/>
            <a:lstStyle/>
            <a:p>
              <a:endParaRPr lang="fr-FR" dirty="0"/>
            </a:p>
          </p:txBody>
        </p:sp>
      </p:grpSp>
      <p:sp>
        <p:nvSpPr>
          <p:cNvPr id="9" name="AutoShape 9"/>
          <p:cNvSpPr/>
          <p:nvPr/>
        </p:nvSpPr>
        <p:spPr>
          <a:xfrm rot="5400000">
            <a:off x="15307919" y="8417186"/>
            <a:ext cx="571508" cy="0"/>
          </a:xfrm>
          <a:prstGeom prst="line">
            <a:avLst/>
          </a:prstGeom>
          <a:ln w="76200" cap="rnd">
            <a:solidFill>
              <a:srgbClr val="FFFFFF"/>
            </a:solidFill>
            <a:prstDash val="solid"/>
            <a:headEnd type="none" w="sm" len="sm"/>
            <a:tailEnd type="arrow" w="med" len="sm"/>
          </a:ln>
        </p:spPr>
        <p:txBody>
          <a:bodyPr/>
          <a:lstStyle/>
          <a:p>
            <a:endParaRPr lang="fr-FR" dirty="0"/>
          </a:p>
        </p:txBody>
      </p:sp>
      <p:sp>
        <p:nvSpPr>
          <p:cNvPr id="10" name="TextBox 10"/>
          <p:cNvSpPr txBox="1"/>
          <p:nvPr/>
        </p:nvSpPr>
        <p:spPr>
          <a:xfrm>
            <a:off x="7696200" y="3062709"/>
            <a:ext cx="8966479" cy="2454454"/>
          </a:xfrm>
          <a:prstGeom prst="rect">
            <a:avLst/>
          </a:prstGeom>
        </p:spPr>
        <p:txBody>
          <a:bodyPr lIns="0" tIns="0" rIns="0" bIns="0" rtlCol="0" anchor="t">
            <a:spAutoFit/>
          </a:bodyPr>
          <a:lstStyle/>
          <a:p>
            <a:pPr>
              <a:lnSpc>
                <a:spcPts val="6500"/>
              </a:lnSpc>
            </a:pPr>
            <a:r>
              <a:rPr lang="fr-FR" sz="4800" dirty="0">
                <a:solidFill>
                  <a:srgbClr val="141414"/>
                </a:solidFill>
                <a:latin typeface="Arial Black" panose="020B0A04020102020204" pitchFamily="34" charset="0"/>
              </a:rPr>
              <a:t>04 - Méthodologie et contenu de la mission Coopertise</a:t>
            </a:r>
          </a:p>
        </p:txBody>
      </p:sp>
      <p:sp>
        <p:nvSpPr>
          <p:cNvPr id="11" name="Freeform 11"/>
          <p:cNvSpPr/>
          <p:nvPr/>
        </p:nvSpPr>
        <p:spPr>
          <a:xfrm>
            <a:off x="540092" y="329011"/>
            <a:ext cx="2891086" cy="896539"/>
          </a:xfrm>
          <a:custGeom>
            <a:avLst/>
            <a:gdLst/>
            <a:ahLst/>
            <a:cxnLst/>
            <a:rect l="l" t="t" r="r" b="b"/>
            <a:pathLst>
              <a:path w="2891086" h="896539">
                <a:moveTo>
                  <a:pt x="0" y="0"/>
                </a:moveTo>
                <a:lnTo>
                  <a:pt x="2891086" y="0"/>
                </a:lnTo>
                <a:lnTo>
                  <a:pt x="2891086" y="896539"/>
                </a:lnTo>
                <a:lnTo>
                  <a:pt x="0" y="896539"/>
                </a:lnTo>
                <a:lnTo>
                  <a:pt x="0" y="0"/>
                </a:lnTo>
                <a:close/>
              </a:path>
            </a:pathLst>
          </a:custGeom>
          <a:blipFill>
            <a:blip r:embed="rId4"/>
            <a:stretch>
              <a:fillRect/>
            </a:stretch>
          </a:blipFill>
        </p:spPr>
        <p:txBody>
          <a:bodyPr/>
          <a:lstStyle/>
          <a:p>
            <a:endParaRPr lang="fr-FR" dirty="0"/>
          </a:p>
        </p:txBody>
      </p:sp>
      <p:sp>
        <p:nvSpPr>
          <p:cNvPr id="12" name="TextBox 12"/>
          <p:cNvSpPr txBox="1"/>
          <p:nvPr/>
        </p:nvSpPr>
        <p:spPr>
          <a:xfrm>
            <a:off x="7704221" y="5799699"/>
            <a:ext cx="8652583" cy="899160"/>
          </a:xfrm>
          <a:prstGeom prst="rect">
            <a:avLst/>
          </a:prstGeom>
        </p:spPr>
        <p:txBody>
          <a:bodyPr lIns="0" tIns="0" rIns="0" bIns="0" rtlCol="0" anchor="t">
            <a:spAutoFit/>
          </a:bodyPr>
          <a:lstStyle/>
          <a:p>
            <a:pPr>
              <a:lnSpc>
                <a:spcPts val="3600"/>
              </a:lnSpc>
            </a:pPr>
            <a:r>
              <a:rPr lang="fr-FR" sz="2800" b="1" dirty="0">
                <a:solidFill>
                  <a:srgbClr val="141414"/>
                </a:solidFill>
                <a:latin typeface="+mj-lt"/>
              </a:rPr>
              <a:t>Sur quoi suis-je audité ? </a:t>
            </a:r>
          </a:p>
          <a:p>
            <a:pPr marL="0" lvl="0" indent="0" algn="l">
              <a:lnSpc>
                <a:spcPts val="3600"/>
              </a:lnSpc>
            </a:pPr>
            <a:r>
              <a:rPr lang="fr-FR" sz="2800" b="1" dirty="0">
                <a:solidFill>
                  <a:srgbClr val="141414"/>
                </a:solidFill>
                <a:latin typeface="+mj-lt"/>
              </a:rPr>
              <a:t>Comment se déroule la mission ?</a:t>
            </a:r>
          </a:p>
        </p:txBody>
      </p:sp>
      <p:pic>
        <p:nvPicPr>
          <p:cNvPr id="13" name="Image 12" descr="Une image contenant texte, Police, carte de visite, capture d’écran&#10;&#10;Description générée automatiquement">
            <a:extLst>
              <a:ext uri="{FF2B5EF4-FFF2-40B4-BE49-F238E27FC236}">
                <a16:creationId xmlns:a16="http://schemas.microsoft.com/office/drawing/2014/main" id="{4E3DF62E-A0FB-06F9-974D-15B2287B6B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14">
            <a:extLst>
              <a:ext uri="{FF2B5EF4-FFF2-40B4-BE49-F238E27FC236}">
                <a16:creationId xmlns:a16="http://schemas.microsoft.com/office/drawing/2014/main" id="{70A0C759-2E6E-A632-6241-9919521F250D}"/>
              </a:ext>
            </a:extLst>
          </p:cNvPr>
          <p:cNvGrpSpPr/>
          <p:nvPr/>
        </p:nvGrpSpPr>
        <p:grpSpPr>
          <a:xfrm>
            <a:off x="8839200" y="5612830"/>
            <a:ext cx="5496344" cy="3744077"/>
            <a:chOff x="0" y="0"/>
            <a:chExt cx="2818820" cy="1295031"/>
          </a:xfrm>
          <a:solidFill>
            <a:srgbClr val="BEC8A3"/>
          </a:solidFill>
        </p:grpSpPr>
        <p:sp>
          <p:nvSpPr>
            <p:cNvPr id="47" name="Freeform 15">
              <a:extLst>
                <a:ext uri="{FF2B5EF4-FFF2-40B4-BE49-F238E27FC236}">
                  <a16:creationId xmlns:a16="http://schemas.microsoft.com/office/drawing/2014/main" id="{1F2E939A-C46C-9A7E-9570-C9682DF14CBE}"/>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sz="2400" dirty="0"/>
            </a:p>
          </p:txBody>
        </p:sp>
      </p:grpSp>
      <p:grpSp>
        <p:nvGrpSpPr>
          <p:cNvPr id="44" name="Group 14">
            <a:extLst>
              <a:ext uri="{FF2B5EF4-FFF2-40B4-BE49-F238E27FC236}">
                <a16:creationId xmlns:a16="http://schemas.microsoft.com/office/drawing/2014/main" id="{C6F6C3BB-C343-754D-1A03-8DAC657064C0}"/>
              </a:ext>
            </a:extLst>
          </p:cNvPr>
          <p:cNvGrpSpPr/>
          <p:nvPr/>
        </p:nvGrpSpPr>
        <p:grpSpPr>
          <a:xfrm>
            <a:off x="2895600" y="5612830"/>
            <a:ext cx="5829490" cy="3706417"/>
            <a:chOff x="0" y="0"/>
            <a:chExt cx="2818820" cy="1295031"/>
          </a:xfrm>
          <a:solidFill>
            <a:srgbClr val="AEC48E"/>
          </a:solidFill>
        </p:grpSpPr>
        <p:sp>
          <p:nvSpPr>
            <p:cNvPr id="45" name="Freeform 15">
              <a:extLst>
                <a:ext uri="{FF2B5EF4-FFF2-40B4-BE49-F238E27FC236}">
                  <a16:creationId xmlns:a16="http://schemas.microsoft.com/office/drawing/2014/main" id="{F51D0869-88A5-227E-5901-C27A8E84C19A}"/>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sz="2400" dirty="0"/>
            </a:p>
          </p:txBody>
        </p:sp>
      </p:grpSp>
      <p:grpSp>
        <p:nvGrpSpPr>
          <p:cNvPr id="40" name="Group 14">
            <a:extLst>
              <a:ext uri="{FF2B5EF4-FFF2-40B4-BE49-F238E27FC236}">
                <a16:creationId xmlns:a16="http://schemas.microsoft.com/office/drawing/2014/main" id="{8916E4AE-E831-2164-E6A0-0DE4114D6F4E}"/>
              </a:ext>
            </a:extLst>
          </p:cNvPr>
          <p:cNvGrpSpPr/>
          <p:nvPr/>
        </p:nvGrpSpPr>
        <p:grpSpPr>
          <a:xfrm>
            <a:off x="11800862" y="2019301"/>
            <a:ext cx="6026810" cy="3440728"/>
            <a:chOff x="0" y="0"/>
            <a:chExt cx="2818820" cy="1295031"/>
          </a:xfrm>
          <a:solidFill>
            <a:srgbClr val="BEC8A3"/>
          </a:solidFill>
        </p:grpSpPr>
        <p:sp>
          <p:nvSpPr>
            <p:cNvPr id="41" name="Freeform 15">
              <a:extLst>
                <a:ext uri="{FF2B5EF4-FFF2-40B4-BE49-F238E27FC236}">
                  <a16:creationId xmlns:a16="http://schemas.microsoft.com/office/drawing/2014/main" id="{67AD18EC-C8F7-94BC-0F8A-1026A4BB4646}"/>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dirty="0"/>
            </a:p>
          </p:txBody>
        </p:sp>
      </p:grpSp>
      <p:grpSp>
        <p:nvGrpSpPr>
          <p:cNvPr id="42" name="Group 14">
            <a:extLst>
              <a:ext uri="{FF2B5EF4-FFF2-40B4-BE49-F238E27FC236}">
                <a16:creationId xmlns:a16="http://schemas.microsoft.com/office/drawing/2014/main" id="{56C6ADD5-C5C1-C094-FBE4-2F52D78D8364}"/>
              </a:ext>
            </a:extLst>
          </p:cNvPr>
          <p:cNvGrpSpPr/>
          <p:nvPr/>
        </p:nvGrpSpPr>
        <p:grpSpPr>
          <a:xfrm>
            <a:off x="6198695" y="1995936"/>
            <a:ext cx="5496344" cy="3440728"/>
            <a:chOff x="0" y="0"/>
            <a:chExt cx="2818820" cy="1295031"/>
          </a:xfrm>
          <a:solidFill>
            <a:srgbClr val="AEC48E"/>
          </a:solidFill>
        </p:grpSpPr>
        <p:sp>
          <p:nvSpPr>
            <p:cNvPr id="43" name="Freeform 15">
              <a:extLst>
                <a:ext uri="{FF2B5EF4-FFF2-40B4-BE49-F238E27FC236}">
                  <a16:creationId xmlns:a16="http://schemas.microsoft.com/office/drawing/2014/main" id="{D3388661-BF73-C4A4-E093-B09613CFA30F}"/>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sz="2400" dirty="0"/>
            </a:p>
          </p:txBody>
        </p:sp>
      </p:grpSp>
      <p:grpSp>
        <p:nvGrpSpPr>
          <p:cNvPr id="34" name="Group 14">
            <a:extLst>
              <a:ext uri="{FF2B5EF4-FFF2-40B4-BE49-F238E27FC236}">
                <a16:creationId xmlns:a16="http://schemas.microsoft.com/office/drawing/2014/main" id="{9026615E-B88F-4595-AEA8-8EB43331F041}"/>
              </a:ext>
            </a:extLst>
          </p:cNvPr>
          <p:cNvGrpSpPr/>
          <p:nvPr/>
        </p:nvGrpSpPr>
        <p:grpSpPr>
          <a:xfrm>
            <a:off x="596528" y="1995936"/>
            <a:ext cx="5496344" cy="3440728"/>
            <a:chOff x="0" y="0"/>
            <a:chExt cx="2818820" cy="1295031"/>
          </a:xfrm>
          <a:solidFill>
            <a:srgbClr val="BEC8A3"/>
          </a:solidFill>
        </p:grpSpPr>
        <p:sp>
          <p:nvSpPr>
            <p:cNvPr id="35" name="Freeform 15">
              <a:extLst>
                <a:ext uri="{FF2B5EF4-FFF2-40B4-BE49-F238E27FC236}">
                  <a16:creationId xmlns:a16="http://schemas.microsoft.com/office/drawing/2014/main" id="{10AE6928-5937-DFD6-F946-0EF6254D0356}"/>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sz="2400" dirty="0"/>
            </a:p>
          </p:txBody>
        </p:sp>
      </p:grpSp>
      <p:sp>
        <p:nvSpPr>
          <p:cNvPr id="2" name="Freeform 2"/>
          <p:cNvSpPr/>
          <p:nvPr/>
        </p:nvSpPr>
        <p:spPr>
          <a:xfrm>
            <a:off x="0" y="9982596"/>
            <a:ext cx="18288000" cy="322182"/>
          </a:xfrm>
          <a:custGeom>
            <a:avLst/>
            <a:gdLst/>
            <a:ahLst/>
            <a:cxnLst/>
            <a:rect l="l" t="t" r="r" b="b"/>
            <a:pathLst>
              <a:path w="18288000" h="322182">
                <a:moveTo>
                  <a:pt x="0" y="0"/>
                </a:moveTo>
                <a:lnTo>
                  <a:pt x="18288000" y="0"/>
                </a:lnTo>
                <a:lnTo>
                  <a:pt x="18288000" y="322182"/>
                </a:lnTo>
                <a:lnTo>
                  <a:pt x="0" y="322182"/>
                </a:lnTo>
                <a:lnTo>
                  <a:pt x="0" y="0"/>
                </a:lnTo>
                <a:close/>
              </a:path>
            </a:pathLst>
          </a:custGeom>
          <a:blipFill>
            <a:blip r:embed="rId2"/>
            <a:stretch>
              <a:fillRect t="-192227" b="-3491964"/>
            </a:stretch>
          </a:blipFill>
        </p:spPr>
        <p:txBody>
          <a:bodyPr/>
          <a:lstStyle/>
          <a:p>
            <a:endParaRPr lang="fr-FR" dirty="0"/>
          </a:p>
        </p:txBody>
      </p:sp>
      <p:sp>
        <p:nvSpPr>
          <p:cNvPr id="4" name="TextBox 4"/>
          <p:cNvSpPr txBox="1"/>
          <p:nvPr/>
        </p:nvSpPr>
        <p:spPr>
          <a:xfrm>
            <a:off x="1100204" y="789500"/>
            <a:ext cx="7365228" cy="638937"/>
          </a:xfrm>
          <a:prstGeom prst="rect">
            <a:avLst/>
          </a:prstGeom>
        </p:spPr>
        <p:txBody>
          <a:bodyPr lIns="0" tIns="0" rIns="0" bIns="0" rtlCol="0" anchor="t">
            <a:spAutoFit/>
          </a:bodyPr>
          <a:lstStyle/>
          <a:p>
            <a:pPr>
              <a:lnSpc>
                <a:spcPts val="5364"/>
              </a:lnSpc>
            </a:pPr>
            <a:r>
              <a:rPr lang="fr-FR" sz="3600" dirty="0">
                <a:solidFill>
                  <a:srgbClr val="141414"/>
                </a:solidFill>
                <a:latin typeface="Arial Black" panose="020B0A04020102020204" pitchFamily="34" charset="0"/>
              </a:rPr>
              <a:t>Les points audités</a:t>
            </a:r>
          </a:p>
        </p:txBody>
      </p:sp>
      <p:sp>
        <p:nvSpPr>
          <p:cNvPr id="19" name="TextBox 19"/>
          <p:cNvSpPr txBox="1"/>
          <p:nvPr/>
        </p:nvSpPr>
        <p:spPr>
          <a:xfrm>
            <a:off x="1981868" y="2743388"/>
            <a:ext cx="2649465" cy="339195"/>
          </a:xfrm>
          <a:prstGeom prst="rect">
            <a:avLst/>
          </a:prstGeom>
        </p:spPr>
        <p:txBody>
          <a:bodyPr lIns="0" tIns="0" rIns="0" bIns="0" rtlCol="0" anchor="t">
            <a:spAutoFit/>
          </a:bodyPr>
          <a:lstStyle/>
          <a:p>
            <a:pPr algn="ctr">
              <a:lnSpc>
                <a:spcPts val="2374"/>
              </a:lnSpc>
            </a:pPr>
            <a:r>
              <a:rPr lang="fr-FR" sz="3200" b="1" dirty="0">
                <a:solidFill>
                  <a:srgbClr val="084C7F"/>
                </a:solidFill>
                <a:latin typeface="+mj-lt"/>
              </a:rPr>
              <a:t>ORGANISATION</a:t>
            </a:r>
          </a:p>
        </p:txBody>
      </p:sp>
      <p:sp>
        <p:nvSpPr>
          <p:cNvPr id="20" name="TextBox 20"/>
          <p:cNvSpPr txBox="1"/>
          <p:nvPr/>
        </p:nvSpPr>
        <p:spPr>
          <a:xfrm>
            <a:off x="2895600" y="6174083"/>
            <a:ext cx="5805295" cy="339195"/>
          </a:xfrm>
          <a:prstGeom prst="rect">
            <a:avLst/>
          </a:prstGeom>
        </p:spPr>
        <p:txBody>
          <a:bodyPr wrap="square" lIns="0" tIns="0" rIns="0" bIns="0" rtlCol="0" anchor="t">
            <a:spAutoFit/>
          </a:bodyPr>
          <a:lstStyle/>
          <a:p>
            <a:pPr algn="ctr">
              <a:lnSpc>
                <a:spcPts val="2374"/>
              </a:lnSpc>
            </a:pPr>
            <a:r>
              <a:rPr lang="fr-FR" sz="3200" b="1" dirty="0">
                <a:solidFill>
                  <a:srgbClr val="084C7F"/>
                </a:solidFill>
                <a:latin typeface="+mj-lt"/>
              </a:rPr>
              <a:t>CONFORMITÉ JURIDIQUE</a:t>
            </a:r>
          </a:p>
        </p:txBody>
      </p:sp>
      <p:sp>
        <p:nvSpPr>
          <p:cNvPr id="21" name="TextBox 21"/>
          <p:cNvSpPr txBox="1"/>
          <p:nvPr/>
        </p:nvSpPr>
        <p:spPr>
          <a:xfrm>
            <a:off x="6866113" y="2671872"/>
            <a:ext cx="4202937" cy="339195"/>
          </a:xfrm>
          <a:prstGeom prst="rect">
            <a:avLst/>
          </a:prstGeom>
        </p:spPr>
        <p:txBody>
          <a:bodyPr lIns="0" tIns="0" rIns="0" bIns="0" rtlCol="0" anchor="t">
            <a:spAutoFit/>
          </a:bodyPr>
          <a:lstStyle/>
          <a:p>
            <a:pPr algn="ctr">
              <a:lnSpc>
                <a:spcPts val="2374"/>
              </a:lnSpc>
            </a:pPr>
            <a:r>
              <a:rPr lang="fr-FR" sz="3200" b="1" dirty="0">
                <a:solidFill>
                  <a:srgbClr val="084C7F"/>
                </a:solidFill>
                <a:latin typeface="+mj-lt"/>
              </a:rPr>
              <a:t>FISCALITE</a:t>
            </a:r>
          </a:p>
        </p:txBody>
      </p:sp>
      <p:sp>
        <p:nvSpPr>
          <p:cNvPr id="22" name="TextBox 22"/>
          <p:cNvSpPr txBox="1"/>
          <p:nvPr/>
        </p:nvSpPr>
        <p:spPr>
          <a:xfrm>
            <a:off x="8839200" y="6464242"/>
            <a:ext cx="5496344" cy="339195"/>
          </a:xfrm>
          <a:prstGeom prst="rect">
            <a:avLst/>
          </a:prstGeom>
        </p:spPr>
        <p:txBody>
          <a:bodyPr wrap="square" lIns="0" tIns="0" rIns="0" bIns="0" rtlCol="0" anchor="t">
            <a:spAutoFit/>
          </a:bodyPr>
          <a:lstStyle/>
          <a:p>
            <a:pPr algn="ctr">
              <a:lnSpc>
                <a:spcPts val="2374"/>
              </a:lnSpc>
            </a:pPr>
            <a:r>
              <a:rPr lang="fr-FR" sz="3200" b="1" dirty="0">
                <a:solidFill>
                  <a:srgbClr val="084C7F"/>
                </a:solidFill>
                <a:latin typeface="+mj-lt"/>
              </a:rPr>
              <a:t>PACTE COOPÉRATIF</a:t>
            </a:r>
          </a:p>
        </p:txBody>
      </p:sp>
      <p:sp>
        <p:nvSpPr>
          <p:cNvPr id="23" name="TextBox 23"/>
          <p:cNvSpPr txBox="1"/>
          <p:nvPr/>
        </p:nvSpPr>
        <p:spPr>
          <a:xfrm>
            <a:off x="12664393" y="2591269"/>
            <a:ext cx="4202937" cy="339195"/>
          </a:xfrm>
          <a:prstGeom prst="rect">
            <a:avLst/>
          </a:prstGeom>
        </p:spPr>
        <p:txBody>
          <a:bodyPr lIns="0" tIns="0" rIns="0" bIns="0" rtlCol="0" anchor="t">
            <a:spAutoFit/>
          </a:bodyPr>
          <a:lstStyle/>
          <a:p>
            <a:pPr algn="ctr">
              <a:lnSpc>
                <a:spcPts val="2374"/>
              </a:lnSpc>
            </a:pPr>
            <a:r>
              <a:rPr lang="fr-FR" sz="3200" b="1" dirty="0">
                <a:solidFill>
                  <a:srgbClr val="084C7F"/>
                </a:solidFill>
                <a:latin typeface="+mj-lt"/>
              </a:rPr>
              <a:t>GOUVERNANCE</a:t>
            </a:r>
          </a:p>
        </p:txBody>
      </p:sp>
      <p:sp>
        <p:nvSpPr>
          <p:cNvPr id="24" name="TextBox 24"/>
          <p:cNvSpPr txBox="1"/>
          <p:nvPr/>
        </p:nvSpPr>
        <p:spPr>
          <a:xfrm>
            <a:off x="1405902" y="3114753"/>
            <a:ext cx="3801398" cy="368935"/>
          </a:xfrm>
          <a:prstGeom prst="rect">
            <a:avLst/>
          </a:prstGeom>
        </p:spPr>
        <p:txBody>
          <a:bodyPr lIns="0" tIns="0" rIns="0" bIns="0" rtlCol="0" anchor="t">
            <a:spAutoFit/>
          </a:bodyPr>
          <a:lstStyle/>
          <a:p>
            <a:pPr algn="ctr">
              <a:lnSpc>
                <a:spcPts val="3020"/>
              </a:lnSpc>
            </a:pPr>
            <a:r>
              <a:rPr lang="fr-FR" sz="2400" dirty="0">
                <a:solidFill>
                  <a:srgbClr val="141414"/>
                </a:solidFill>
                <a:latin typeface="+mj-lt"/>
              </a:rPr>
              <a:t>de la coopérative et du groupe</a:t>
            </a:r>
          </a:p>
        </p:txBody>
      </p:sp>
      <p:sp>
        <p:nvSpPr>
          <p:cNvPr id="25" name="TextBox 25"/>
          <p:cNvSpPr txBox="1"/>
          <p:nvPr/>
        </p:nvSpPr>
        <p:spPr>
          <a:xfrm>
            <a:off x="3222083" y="6556794"/>
            <a:ext cx="5152329" cy="1130935"/>
          </a:xfrm>
          <a:prstGeom prst="rect">
            <a:avLst/>
          </a:prstGeom>
        </p:spPr>
        <p:txBody>
          <a:bodyPr lIns="0" tIns="0" rIns="0" bIns="0" rtlCol="0" anchor="t">
            <a:spAutoFit/>
          </a:bodyPr>
          <a:lstStyle/>
          <a:p>
            <a:pPr algn="ctr">
              <a:lnSpc>
                <a:spcPts val="3020"/>
              </a:lnSpc>
            </a:pPr>
            <a:r>
              <a:rPr lang="fr-FR" sz="2400" dirty="0">
                <a:solidFill>
                  <a:srgbClr val="141414"/>
                </a:solidFill>
                <a:latin typeface="+mj-lt"/>
              </a:rPr>
              <a:t>statuts, règlement intérieur, associés, conseil d'administration, AG, affectation du résultat, capital social, objet, etc...</a:t>
            </a:r>
          </a:p>
        </p:txBody>
      </p:sp>
      <p:sp>
        <p:nvSpPr>
          <p:cNvPr id="26" name="TextBox 26"/>
          <p:cNvSpPr txBox="1"/>
          <p:nvPr/>
        </p:nvSpPr>
        <p:spPr>
          <a:xfrm>
            <a:off x="9071735" y="6825641"/>
            <a:ext cx="5025265" cy="754502"/>
          </a:xfrm>
          <a:prstGeom prst="rect">
            <a:avLst/>
          </a:prstGeom>
        </p:spPr>
        <p:txBody>
          <a:bodyPr wrap="square" lIns="0" tIns="0" rIns="0" bIns="0" rtlCol="0" anchor="t">
            <a:spAutoFit/>
          </a:bodyPr>
          <a:lstStyle/>
          <a:p>
            <a:pPr algn="ctr">
              <a:lnSpc>
                <a:spcPts val="3020"/>
              </a:lnSpc>
            </a:pPr>
            <a:r>
              <a:rPr lang="fr-FR" sz="2400" dirty="0">
                <a:solidFill>
                  <a:srgbClr val="141414"/>
                </a:solidFill>
                <a:latin typeface="+mj-lt"/>
              </a:rPr>
              <a:t>paiement des apports, tarifs des appros </a:t>
            </a:r>
          </a:p>
          <a:p>
            <a:pPr algn="ctr">
              <a:lnSpc>
                <a:spcPts val="3020"/>
              </a:lnSpc>
            </a:pPr>
            <a:r>
              <a:rPr lang="fr-FR" sz="2400" dirty="0">
                <a:solidFill>
                  <a:srgbClr val="141414"/>
                </a:solidFill>
                <a:latin typeface="+mj-lt"/>
              </a:rPr>
              <a:t>et services, équité de traitement</a:t>
            </a:r>
          </a:p>
        </p:txBody>
      </p:sp>
      <p:sp>
        <p:nvSpPr>
          <p:cNvPr id="27" name="TextBox 27"/>
          <p:cNvSpPr txBox="1"/>
          <p:nvPr/>
        </p:nvSpPr>
        <p:spPr>
          <a:xfrm>
            <a:off x="6592641" y="3025093"/>
            <a:ext cx="4796018" cy="1139223"/>
          </a:xfrm>
          <a:prstGeom prst="rect">
            <a:avLst/>
          </a:prstGeom>
        </p:spPr>
        <p:txBody>
          <a:bodyPr wrap="square" lIns="0" tIns="0" rIns="0" bIns="0" rtlCol="0" anchor="t">
            <a:spAutoFit/>
          </a:bodyPr>
          <a:lstStyle/>
          <a:p>
            <a:pPr algn="ctr">
              <a:lnSpc>
                <a:spcPts val="3020"/>
              </a:lnSpc>
            </a:pPr>
            <a:r>
              <a:rPr lang="fr-FR" sz="2400" dirty="0">
                <a:solidFill>
                  <a:srgbClr val="141414"/>
                </a:solidFill>
                <a:latin typeface="+mj-lt"/>
              </a:rPr>
              <a:t>produits fiscalisables (services annexes, services accessoires, etc...), calcul du résultat, déclaration</a:t>
            </a:r>
          </a:p>
        </p:txBody>
      </p:sp>
      <p:sp>
        <p:nvSpPr>
          <p:cNvPr id="28" name="TextBox 28"/>
          <p:cNvSpPr txBox="1"/>
          <p:nvPr/>
        </p:nvSpPr>
        <p:spPr>
          <a:xfrm>
            <a:off x="12354865" y="2908769"/>
            <a:ext cx="4821995" cy="1130935"/>
          </a:xfrm>
          <a:prstGeom prst="rect">
            <a:avLst/>
          </a:prstGeom>
        </p:spPr>
        <p:txBody>
          <a:bodyPr wrap="square" lIns="0" tIns="0" rIns="0" bIns="0" rtlCol="0" anchor="t">
            <a:spAutoFit/>
          </a:bodyPr>
          <a:lstStyle/>
          <a:p>
            <a:pPr algn="ctr">
              <a:lnSpc>
                <a:spcPts val="3020"/>
              </a:lnSpc>
            </a:pPr>
            <a:r>
              <a:rPr lang="fr-FR" sz="2400" dirty="0">
                <a:solidFill>
                  <a:srgbClr val="141414"/>
                </a:solidFill>
                <a:latin typeface="+mj-lt"/>
              </a:rPr>
              <a:t>instances de gouvernance, liens avec les associés, rôle des administrateurs, décisions, enjeux, stratégie</a:t>
            </a:r>
          </a:p>
        </p:txBody>
      </p:sp>
      <p:sp>
        <p:nvSpPr>
          <p:cNvPr id="29" name="TextBox 29"/>
          <p:cNvSpPr txBox="1"/>
          <p:nvPr/>
        </p:nvSpPr>
        <p:spPr>
          <a:xfrm>
            <a:off x="870991" y="3608052"/>
            <a:ext cx="4947419" cy="1482265"/>
          </a:xfrm>
          <a:prstGeom prst="rect">
            <a:avLst/>
          </a:prstGeom>
        </p:spPr>
        <p:txBody>
          <a:bodyPr lIns="0" tIns="0" rIns="0" bIns="0" rtlCol="0" anchor="t">
            <a:spAutoFit/>
          </a:bodyPr>
          <a:lstStyle/>
          <a:p>
            <a:pPr marL="0" lvl="0" indent="0" algn="ctr">
              <a:lnSpc>
                <a:spcPts val="2340"/>
              </a:lnSpc>
            </a:pPr>
            <a:r>
              <a:rPr lang="fr-FR" sz="2400" i="1" u="none" dirty="0">
                <a:solidFill>
                  <a:srgbClr val="015B9C"/>
                </a:solidFill>
                <a:latin typeface="+mj-lt"/>
              </a:rPr>
              <a:t>L’organisation de la coopérative et la filialisation : dans l’intérêt des associés coopérateurs ? Risque de concurrence entre la coop et une filiale ? </a:t>
            </a:r>
          </a:p>
          <a:p>
            <a:pPr marL="0" lvl="0" indent="0" algn="ctr">
              <a:lnSpc>
                <a:spcPts val="2340"/>
              </a:lnSpc>
            </a:pPr>
            <a:r>
              <a:rPr lang="fr-FR" sz="2400" i="1" u="none" dirty="0">
                <a:solidFill>
                  <a:srgbClr val="015B9C"/>
                </a:solidFill>
                <a:latin typeface="+mj-lt"/>
              </a:rPr>
              <a:t>Conflits d’intérêts ?</a:t>
            </a:r>
          </a:p>
        </p:txBody>
      </p:sp>
      <p:sp>
        <p:nvSpPr>
          <p:cNvPr id="30" name="TextBox 30"/>
          <p:cNvSpPr txBox="1"/>
          <p:nvPr/>
        </p:nvSpPr>
        <p:spPr>
          <a:xfrm>
            <a:off x="3242245" y="7803979"/>
            <a:ext cx="5152328" cy="1482265"/>
          </a:xfrm>
          <a:prstGeom prst="rect">
            <a:avLst/>
          </a:prstGeom>
        </p:spPr>
        <p:txBody>
          <a:bodyPr wrap="square" lIns="0" tIns="0" rIns="0" bIns="0" rtlCol="0" anchor="t">
            <a:spAutoFit/>
          </a:bodyPr>
          <a:lstStyle/>
          <a:p>
            <a:pPr marL="0" lvl="0" indent="0" algn="ctr">
              <a:lnSpc>
                <a:spcPts val="2340"/>
              </a:lnSpc>
            </a:pPr>
            <a:r>
              <a:rPr lang="fr-FR" sz="2400" i="1" dirty="0">
                <a:solidFill>
                  <a:srgbClr val="015B9C"/>
                </a:solidFill>
                <a:latin typeface="+mj-lt"/>
              </a:rPr>
              <a:t>Les associés coopérateurs respectent-ils leurs engagements ? Situation du capital social ? Conformité de l’affectation du résultat ? Existe-t-il un risque de remise en cause des décisions du CA, de l’AG ?</a:t>
            </a:r>
          </a:p>
        </p:txBody>
      </p:sp>
      <p:sp>
        <p:nvSpPr>
          <p:cNvPr id="31" name="TextBox 31"/>
          <p:cNvSpPr txBox="1"/>
          <p:nvPr/>
        </p:nvSpPr>
        <p:spPr>
          <a:xfrm>
            <a:off x="6592642" y="4283595"/>
            <a:ext cx="4796018" cy="597408"/>
          </a:xfrm>
          <a:prstGeom prst="rect">
            <a:avLst/>
          </a:prstGeom>
        </p:spPr>
        <p:txBody>
          <a:bodyPr wrap="square" lIns="0" tIns="0" rIns="0" bIns="0" rtlCol="0" anchor="t">
            <a:spAutoFit/>
          </a:bodyPr>
          <a:lstStyle/>
          <a:p>
            <a:pPr marL="0" lvl="0" indent="0" algn="ctr">
              <a:lnSpc>
                <a:spcPts val="2340"/>
              </a:lnSpc>
            </a:pPr>
            <a:r>
              <a:rPr lang="fr-FR" sz="2400" i="1" u="none" dirty="0">
                <a:solidFill>
                  <a:srgbClr val="015B9C"/>
                </a:solidFill>
                <a:latin typeface="+mj-lt"/>
              </a:rPr>
              <a:t>Existe-t-il un risque de remise en cause du résultat fiscal déclaré (ou non…) ?</a:t>
            </a:r>
          </a:p>
        </p:txBody>
      </p:sp>
      <p:sp>
        <p:nvSpPr>
          <p:cNvPr id="32" name="TextBox 32"/>
          <p:cNvSpPr txBox="1"/>
          <p:nvPr/>
        </p:nvSpPr>
        <p:spPr>
          <a:xfrm>
            <a:off x="9372600" y="7684685"/>
            <a:ext cx="4120932" cy="892360"/>
          </a:xfrm>
          <a:prstGeom prst="rect">
            <a:avLst/>
          </a:prstGeom>
        </p:spPr>
        <p:txBody>
          <a:bodyPr wrap="square" lIns="0" tIns="0" rIns="0" bIns="0" rtlCol="0" anchor="t">
            <a:spAutoFit/>
          </a:bodyPr>
          <a:lstStyle/>
          <a:p>
            <a:pPr marL="0" lvl="0" indent="0" algn="ctr">
              <a:lnSpc>
                <a:spcPts val="2340"/>
              </a:lnSpc>
            </a:pPr>
            <a:r>
              <a:rPr lang="fr-FR" sz="2400" i="1" dirty="0">
                <a:solidFill>
                  <a:srgbClr val="015B9C"/>
                </a:solidFill>
                <a:latin typeface="+mj-lt"/>
              </a:rPr>
              <a:t>L’équité de traitement entre les associés coopérateurs est-elle définie, respectée, contrôlée ?</a:t>
            </a:r>
          </a:p>
        </p:txBody>
      </p:sp>
      <p:sp>
        <p:nvSpPr>
          <p:cNvPr id="33" name="TextBox 33"/>
          <p:cNvSpPr txBox="1"/>
          <p:nvPr/>
        </p:nvSpPr>
        <p:spPr>
          <a:xfrm>
            <a:off x="12039470" y="4156028"/>
            <a:ext cx="5652002" cy="1187313"/>
          </a:xfrm>
          <a:prstGeom prst="rect">
            <a:avLst/>
          </a:prstGeom>
        </p:spPr>
        <p:txBody>
          <a:bodyPr lIns="0" tIns="0" rIns="0" bIns="0" rtlCol="0" anchor="t">
            <a:spAutoFit/>
          </a:bodyPr>
          <a:lstStyle/>
          <a:p>
            <a:pPr marL="0" lvl="0" indent="0" algn="ctr">
              <a:lnSpc>
                <a:spcPts val="2340"/>
              </a:lnSpc>
            </a:pPr>
            <a:r>
              <a:rPr lang="fr-FR" sz="2400" i="1" dirty="0">
                <a:solidFill>
                  <a:srgbClr val="015B9C"/>
                </a:solidFill>
                <a:latin typeface="+mj-lt"/>
              </a:rPr>
              <a:t>Efficacité du conseil d’administration et des instances ? Compétence et formation des administrateurs ? Connaissance et pilotage de la coopérative et des filiales ?</a:t>
            </a:r>
          </a:p>
        </p:txBody>
      </p:sp>
      <p:pic>
        <p:nvPicPr>
          <p:cNvPr id="3" name="Image 2" descr="Une image contenant texte, Police, carte de visite, capture d’écran&#10;&#10;Description générée automatiquement">
            <a:extLst>
              <a:ext uri="{FF2B5EF4-FFF2-40B4-BE49-F238E27FC236}">
                <a16:creationId xmlns:a16="http://schemas.microsoft.com/office/drawing/2014/main" id="{24AB4EA4-0205-E541-2451-56F38FCBC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982596"/>
            <a:ext cx="18288000" cy="322182"/>
          </a:xfrm>
          <a:custGeom>
            <a:avLst/>
            <a:gdLst/>
            <a:ahLst/>
            <a:cxnLst/>
            <a:rect l="l" t="t" r="r" b="b"/>
            <a:pathLst>
              <a:path w="18288000" h="322182">
                <a:moveTo>
                  <a:pt x="0" y="0"/>
                </a:moveTo>
                <a:lnTo>
                  <a:pt x="18288000" y="0"/>
                </a:lnTo>
                <a:lnTo>
                  <a:pt x="18288000" y="322182"/>
                </a:lnTo>
                <a:lnTo>
                  <a:pt x="0" y="322182"/>
                </a:lnTo>
                <a:lnTo>
                  <a:pt x="0" y="0"/>
                </a:lnTo>
                <a:close/>
              </a:path>
            </a:pathLst>
          </a:custGeom>
          <a:blipFill>
            <a:blip r:embed="rId2"/>
            <a:stretch>
              <a:fillRect t="-192227" b="-3491964"/>
            </a:stretch>
          </a:blipFill>
        </p:spPr>
        <p:txBody>
          <a:bodyPr/>
          <a:lstStyle/>
          <a:p>
            <a:endParaRPr lang="fr-FR" dirty="0"/>
          </a:p>
        </p:txBody>
      </p:sp>
      <p:sp>
        <p:nvSpPr>
          <p:cNvPr id="3" name="Freeform 3"/>
          <p:cNvSpPr/>
          <p:nvPr/>
        </p:nvSpPr>
        <p:spPr>
          <a:xfrm>
            <a:off x="1019000" y="2781300"/>
            <a:ext cx="2868534" cy="1151847"/>
          </a:xfrm>
          <a:custGeom>
            <a:avLst/>
            <a:gdLst/>
            <a:ahLst/>
            <a:cxnLst/>
            <a:rect l="l" t="t" r="r" b="b"/>
            <a:pathLst>
              <a:path w="3295663" h="1651951">
                <a:moveTo>
                  <a:pt x="0" y="0"/>
                </a:moveTo>
                <a:lnTo>
                  <a:pt x="3295663" y="0"/>
                </a:lnTo>
                <a:lnTo>
                  <a:pt x="3295663" y="1651951"/>
                </a:lnTo>
                <a:lnTo>
                  <a:pt x="0" y="1651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dirty="0"/>
          </a:p>
        </p:txBody>
      </p:sp>
      <p:sp>
        <p:nvSpPr>
          <p:cNvPr id="4" name="TextBox 4"/>
          <p:cNvSpPr txBox="1"/>
          <p:nvPr/>
        </p:nvSpPr>
        <p:spPr>
          <a:xfrm>
            <a:off x="1100204" y="789500"/>
            <a:ext cx="7365228" cy="657872"/>
          </a:xfrm>
          <a:prstGeom prst="rect">
            <a:avLst/>
          </a:prstGeom>
        </p:spPr>
        <p:txBody>
          <a:bodyPr lIns="0" tIns="0" rIns="0" bIns="0" rtlCol="0" anchor="t">
            <a:spAutoFit/>
          </a:bodyPr>
          <a:lstStyle/>
          <a:p>
            <a:pPr>
              <a:lnSpc>
                <a:spcPts val="5364"/>
              </a:lnSpc>
            </a:pPr>
            <a:r>
              <a:rPr lang="fr-FR" sz="3600" dirty="0">
                <a:solidFill>
                  <a:srgbClr val="141414"/>
                </a:solidFill>
                <a:latin typeface="Arial Black" panose="020B0A04020102020204" pitchFamily="34" charset="0"/>
              </a:rPr>
              <a:t>Le déroulé de la mission</a:t>
            </a:r>
          </a:p>
        </p:txBody>
      </p:sp>
      <p:sp>
        <p:nvSpPr>
          <p:cNvPr id="5" name="Freeform 5"/>
          <p:cNvSpPr/>
          <p:nvPr/>
        </p:nvSpPr>
        <p:spPr>
          <a:xfrm>
            <a:off x="3673183" y="2781464"/>
            <a:ext cx="2866723" cy="1151847"/>
          </a:xfrm>
          <a:custGeom>
            <a:avLst/>
            <a:gdLst/>
            <a:ahLst/>
            <a:cxnLst/>
            <a:rect l="l" t="t" r="r" b="b"/>
            <a:pathLst>
              <a:path w="3295663" h="1651951">
                <a:moveTo>
                  <a:pt x="0" y="0"/>
                </a:moveTo>
                <a:lnTo>
                  <a:pt x="3295663" y="0"/>
                </a:lnTo>
                <a:lnTo>
                  <a:pt x="3295663" y="1651951"/>
                </a:lnTo>
                <a:lnTo>
                  <a:pt x="0" y="16519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dirty="0"/>
          </a:p>
        </p:txBody>
      </p:sp>
      <p:sp>
        <p:nvSpPr>
          <p:cNvPr id="6" name="Freeform 6"/>
          <p:cNvSpPr/>
          <p:nvPr/>
        </p:nvSpPr>
        <p:spPr>
          <a:xfrm>
            <a:off x="6311340" y="2781300"/>
            <a:ext cx="2835836" cy="1142718"/>
          </a:xfrm>
          <a:custGeom>
            <a:avLst/>
            <a:gdLst/>
            <a:ahLst/>
            <a:cxnLst/>
            <a:rect l="l" t="t" r="r" b="b"/>
            <a:pathLst>
              <a:path w="3295663" h="1651951">
                <a:moveTo>
                  <a:pt x="0" y="0"/>
                </a:moveTo>
                <a:lnTo>
                  <a:pt x="3295663" y="0"/>
                </a:lnTo>
                <a:lnTo>
                  <a:pt x="3295663" y="1651951"/>
                </a:lnTo>
                <a:lnTo>
                  <a:pt x="0" y="1651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dirty="0"/>
          </a:p>
        </p:txBody>
      </p:sp>
      <p:sp>
        <p:nvSpPr>
          <p:cNvPr id="7" name="Freeform 7"/>
          <p:cNvSpPr/>
          <p:nvPr/>
        </p:nvSpPr>
        <p:spPr>
          <a:xfrm>
            <a:off x="8925221" y="2781300"/>
            <a:ext cx="2859358" cy="1142718"/>
          </a:xfrm>
          <a:custGeom>
            <a:avLst/>
            <a:gdLst/>
            <a:ahLst/>
            <a:cxnLst/>
            <a:rect l="l" t="t" r="r" b="b"/>
            <a:pathLst>
              <a:path w="3295663" h="1651951">
                <a:moveTo>
                  <a:pt x="0" y="0"/>
                </a:moveTo>
                <a:lnTo>
                  <a:pt x="3295663" y="0"/>
                </a:lnTo>
                <a:lnTo>
                  <a:pt x="3295663" y="1651951"/>
                </a:lnTo>
                <a:lnTo>
                  <a:pt x="0" y="16519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dirty="0"/>
          </a:p>
        </p:txBody>
      </p:sp>
      <p:sp>
        <p:nvSpPr>
          <p:cNvPr id="8" name="Freeform 8"/>
          <p:cNvSpPr/>
          <p:nvPr/>
        </p:nvSpPr>
        <p:spPr>
          <a:xfrm>
            <a:off x="11546019" y="2791785"/>
            <a:ext cx="2859358" cy="1142718"/>
          </a:xfrm>
          <a:custGeom>
            <a:avLst/>
            <a:gdLst/>
            <a:ahLst/>
            <a:cxnLst/>
            <a:rect l="l" t="t" r="r" b="b"/>
            <a:pathLst>
              <a:path w="3295663" h="1651951">
                <a:moveTo>
                  <a:pt x="0" y="0"/>
                </a:moveTo>
                <a:lnTo>
                  <a:pt x="3295663" y="0"/>
                </a:lnTo>
                <a:lnTo>
                  <a:pt x="3295663" y="1651951"/>
                </a:lnTo>
                <a:lnTo>
                  <a:pt x="0" y="16519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dirty="0"/>
          </a:p>
        </p:txBody>
      </p:sp>
      <p:sp>
        <p:nvSpPr>
          <p:cNvPr id="9" name="TextBox 9"/>
          <p:cNvSpPr txBox="1"/>
          <p:nvPr/>
        </p:nvSpPr>
        <p:spPr>
          <a:xfrm>
            <a:off x="2084223" y="2869589"/>
            <a:ext cx="762000" cy="923330"/>
          </a:xfrm>
          <a:prstGeom prst="rect">
            <a:avLst/>
          </a:prstGeom>
        </p:spPr>
        <p:txBody>
          <a:bodyPr lIns="0" tIns="0" rIns="0" bIns="0" rtlCol="0" anchor="t">
            <a:spAutoFit/>
          </a:bodyPr>
          <a:lstStyle/>
          <a:p>
            <a:pPr algn="ctr">
              <a:lnSpc>
                <a:spcPts val="7550"/>
              </a:lnSpc>
              <a:spcBef>
                <a:spcPct val="0"/>
              </a:spcBef>
            </a:pPr>
            <a:r>
              <a:rPr lang="fr-FR" sz="5000" dirty="0">
                <a:solidFill>
                  <a:srgbClr val="FFFFFF"/>
                </a:solidFill>
                <a:latin typeface="Nunito Bold Bold"/>
              </a:rPr>
              <a:t>01</a:t>
            </a:r>
          </a:p>
        </p:txBody>
      </p:sp>
      <p:sp>
        <p:nvSpPr>
          <p:cNvPr id="10" name="TextBox 10"/>
          <p:cNvSpPr txBox="1"/>
          <p:nvPr/>
        </p:nvSpPr>
        <p:spPr>
          <a:xfrm>
            <a:off x="4780490" y="2869589"/>
            <a:ext cx="762000" cy="923330"/>
          </a:xfrm>
          <a:prstGeom prst="rect">
            <a:avLst/>
          </a:prstGeom>
        </p:spPr>
        <p:txBody>
          <a:bodyPr lIns="0" tIns="0" rIns="0" bIns="0" rtlCol="0" anchor="t">
            <a:spAutoFit/>
          </a:bodyPr>
          <a:lstStyle/>
          <a:p>
            <a:pPr algn="ctr">
              <a:lnSpc>
                <a:spcPts val="7550"/>
              </a:lnSpc>
              <a:spcBef>
                <a:spcPct val="0"/>
              </a:spcBef>
            </a:pPr>
            <a:r>
              <a:rPr lang="fr-FR" sz="5000" dirty="0">
                <a:solidFill>
                  <a:srgbClr val="FFFFFF"/>
                </a:solidFill>
                <a:latin typeface="Nunito Bold Bold"/>
              </a:rPr>
              <a:t>02</a:t>
            </a:r>
          </a:p>
        </p:txBody>
      </p:sp>
      <p:sp>
        <p:nvSpPr>
          <p:cNvPr id="11" name="TextBox 11"/>
          <p:cNvSpPr txBox="1"/>
          <p:nvPr/>
        </p:nvSpPr>
        <p:spPr>
          <a:xfrm>
            <a:off x="9955254" y="2869589"/>
            <a:ext cx="762000" cy="923330"/>
          </a:xfrm>
          <a:prstGeom prst="rect">
            <a:avLst/>
          </a:prstGeom>
        </p:spPr>
        <p:txBody>
          <a:bodyPr lIns="0" tIns="0" rIns="0" bIns="0" rtlCol="0" anchor="t">
            <a:spAutoFit/>
          </a:bodyPr>
          <a:lstStyle/>
          <a:p>
            <a:pPr algn="ctr">
              <a:lnSpc>
                <a:spcPts val="7550"/>
              </a:lnSpc>
              <a:spcBef>
                <a:spcPct val="0"/>
              </a:spcBef>
            </a:pPr>
            <a:r>
              <a:rPr lang="fr-FR" sz="5000" dirty="0">
                <a:solidFill>
                  <a:srgbClr val="FFFFFF"/>
                </a:solidFill>
                <a:latin typeface="Nunito Bold Bold"/>
              </a:rPr>
              <a:t>04</a:t>
            </a:r>
          </a:p>
        </p:txBody>
      </p:sp>
      <p:sp>
        <p:nvSpPr>
          <p:cNvPr id="12" name="TextBox 12"/>
          <p:cNvSpPr txBox="1"/>
          <p:nvPr/>
        </p:nvSpPr>
        <p:spPr>
          <a:xfrm>
            <a:off x="12649542" y="2845059"/>
            <a:ext cx="762000" cy="923330"/>
          </a:xfrm>
          <a:prstGeom prst="rect">
            <a:avLst/>
          </a:prstGeom>
        </p:spPr>
        <p:txBody>
          <a:bodyPr lIns="0" tIns="0" rIns="0" bIns="0" rtlCol="0" anchor="t">
            <a:spAutoFit/>
          </a:bodyPr>
          <a:lstStyle/>
          <a:p>
            <a:pPr algn="ctr">
              <a:lnSpc>
                <a:spcPts val="7550"/>
              </a:lnSpc>
              <a:spcBef>
                <a:spcPct val="0"/>
              </a:spcBef>
            </a:pPr>
            <a:r>
              <a:rPr lang="fr-FR" sz="5000" dirty="0">
                <a:solidFill>
                  <a:srgbClr val="FFFFFF"/>
                </a:solidFill>
                <a:latin typeface="Nunito Bold Bold"/>
              </a:rPr>
              <a:t>05</a:t>
            </a:r>
          </a:p>
        </p:txBody>
      </p:sp>
      <p:sp>
        <p:nvSpPr>
          <p:cNvPr id="13" name="AutoShape 13"/>
          <p:cNvSpPr/>
          <p:nvPr/>
        </p:nvSpPr>
        <p:spPr>
          <a:xfrm flipV="1">
            <a:off x="2385653" y="3907732"/>
            <a:ext cx="0" cy="983972"/>
          </a:xfrm>
          <a:prstGeom prst="line">
            <a:avLst/>
          </a:prstGeom>
          <a:ln w="38100" cap="flat">
            <a:solidFill>
              <a:srgbClr val="015B9C"/>
            </a:solidFill>
            <a:prstDash val="sysDash"/>
            <a:headEnd type="none" w="sm" len="sm"/>
            <a:tailEnd type="none" w="sm" len="sm"/>
          </a:ln>
        </p:spPr>
        <p:txBody>
          <a:bodyPr/>
          <a:lstStyle/>
          <a:p>
            <a:endParaRPr lang="fr-FR" dirty="0"/>
          </a:p>
        </p:txBody>
      </p:sp>
      <p:sp>
        <p:nvSpPr>
          <p:cNvPr id="14" name="AutoShape 14"/>
          <p:cNvSpPr/>
          <p:nvPr/>
        </p:nvSpPr>
        <p:spPr>
          <a:xfrm flipV="1">
            <a:off x="5619977" y="3933310"/>
            <a:ext cx="40565" cy="2973852"/>
          </a:xfrm>
          <a:prstGeom prst="line">
            <a:avLst/>
          </a:prstGeom>
          <a:ln w="38100" cap="flat">
            <a:solidFill>
              <a:srgbClr val="015B9C"/>
            </a:solidFill>
            <a:prstDash val="sysDash"/>
            <a:headEnd type="none" w="sm" len="sm"/>
            <a:tailEnd type="none" w="sm" len="sm"/>
          </a:ln>
        </p:spPr>
        <p:txBody>
          <a:bodyPr/>
          <a:lstStyle/>
          <a:p>
            <a:endParaRPr lang="fr-FR" dirty="0"/>
          </a:p>
        </p:txBody>
      </p:sp>
      <p:sp>
        <p:nvSpPr>
          <p:cNvPr id="16" name="TextBox 16"/>
          <p:cNvSpPr txBox="1"/>
          <p:nvPr/>
        </p:nvSpPr>
        <p:spPr>
          <a:xfrm>
            <a:off x="7383926" y="2845059"/>
            <a:ext cx="762000" cy="923330"/>
          </a:xfrm>
          <a:prstGeom prst="rect">
            <a:avLst/>
          </a:prstGeom>
        </p:spPr>
        <p:txBody>
          <a:bodyPr lIns="0" tIns="0" rIns="0" bIns="0" rtlCol="0" anchor="t">
            <a:spAutoFit/>
          </a:bodyPr>
          <a:lstStyle/>
          <a:p>
            <a:pPr algn="ctr">
              <a:lnSpc>
                <a:spcPts val="7550"/>
              </a:lnSpc>
              <a:spcBef>
                <a:spcPct val="0"/>
              </a:spcBef>
            </a:pPr>
            <a:r>
              <a:rPr lang="fr-FR" sz="5000" dirty="0">
                <a:solidFill>
                  <a:srgbClr val="FFFFFF"/>
                </a:solidFill>
                <a:latin typeface="Nunito Bold Bold"/>
              </a:rPr>
              <a:t>03</a:t>
            </a:r>
          </a:p>
        </p:txBody>
      </p:sp>
      <p:sp>
        <p:nvSpPr>
          <p:cNvPr id="17" name="AutoShape 17"/>
          <p:cNvSpPr/>
          <p:nvPr/>
        </p:nvSpPr>
        <p:spPr>
          <a:xfrm flipH="1" flipV="1">
            <a:off x="10306883" y="3909013"/>
            <a:ext cx="400" cy="3197293"/>
          </a:xfrm>
          <a:prstGeom prst="line">
            <a:avLst/>
          </a:prstGeom>
          <a:ln w="38100" cap="flat">
            <a:solidFill>
              <a:srgbClr val="015B9C"/>
            </a:solidFill>
            <a:prstDash val="sysDash"/>
            <a:headEnd type="none" w="sm" len="sm"/>
            <a:tailEnd type="none" w="sm" len="sm"/>
          </a:ln>
        </p:spPr>
        <p:txBody>
          <a:bodyPr/>
          <a:lstStyle/>
          <a:p>
            <a:endParaRPr lang="fr-FR" dirty="0"/>
          </a:p>
        </p:txBody>
      </p:sp>
      <p:sp>
        <p:nvSpPr>
          <p:cNvPr id="24" name="TextBox 24"/>
          <p:cNvSpPr txBox="1"/>
          <p:nvPr/>
        </p:nvSpPr>
        <p:spPr>
          <a:xfrm>
            <a:off x="582209" y="5051207"/>
            <a:ext cx="3911612" cy="1923604"/>
          </a:xfrm>
          <a:prstGeom prst="rect">
            <a:avLst/>
          </a:prstGeom>
        </p:spPr>
        <p:txBody>
          <a:bodyPr wrap="square" lIns="0" tIns="0" rIns="0" bIns="0" rtlCol="0" anchor="t">
            <a:spAutoFit/>
          </a:bodyPr>
          <a:lstStyle/>
          <a:p>
            <a:pPr marL="0" lvl="0" indent="0" algn="ctr">
              <a:lnSpc>
                <a:spcPts val="3020"/>
              </a:lnSpc>
              <a:spcBef>
                <a:spcPct val="0"/>
              </a:spcBef>
            </a:pPr>
            <a:r>
              <a:rPr lang="fr-FR" sz="2800" u="none" dirty="0">
                <a:solidFill>
                  <a:srgbClr val="084C7F"/>
                </a:solidFill>
                <a:latin typeface="+mj-lt"/>
              </a:rPr>
              <a:t>Contrôles sur pièces et/ou sur place (statuts, RI, PV de CA, d’AG, fiscalité, équité</a:t>
            </a:r>
            <a:r>
              <a:rPr lang="fr-FR" sz="2800" dirty="0">
                <a:solidFill>
                  <a:srgbClr val="084C7F"/>
                </a:solidFill>
                <a:latin typeface="+mj-lt"/>
              </a:rPr>
              <a:t> de traitement, </a:t>
            </a:r>
            <a:r>
              <a:rPr lang="fr-FR" sz="2800" u="none" dirty="0">
                <a:solidFill>
                  <a:srgbClr val="084C7F"/>
                </a:solidFill>
                <a:latin typeface="+mj-lt"/>
              </a:rPr>
              <a:t>etc...)</a:t>
            </a:r>
          </a:p>
        </p:txBody>
      </p:sp>
      <p:sp>
        <p:nvSpPr>
          <p:cNvPr id="25" name="TextBox 25"/>
          <p:cNvSpPr txBox="1"/>
          <p:nvPr/>
        </p:nvSpPr>
        <p:spPr>
          <a:xfrm>
            <a:off x="3132545" y="6907162"/>
            <a:ext cx="4950277" cy="1923604"/>
          </a:xfrm>
          <a:prstGeom prst="rect">
            <a:avLst/>
          </a:prstGeom>
        </p:spPr>
        <p:txBody>
          <a:bodyPr wrap="square" lIns="0" tIns="0" rIns="0" bIns="0" rtlCol="0" anchor="t">
            <a:spAutoFit/>
          </a:bodyPr>
          <a:lstStyle/>
          <a:p>
            <a:pPr marL="0" lvl="0" indent="0" algn="ctr">
              <a:lnSpc>
                <a:spcPts val="3020"/>
              </a:lnSpc>
              <a:spcBef>
                <a:spcPct val="0"/>
              </a:spcBef>
            </a:pPr>
            <a:r>
              <a:rPr lang="fr-FR" sz="2800" dirty="0">
                <a:solidFill>
                  <a:srgbClr val="084C7F"/>
                </a:solidFill>
                <a:latin typeface="+mj-lt"/>
              </a:rPr>
              <a:t>Entretiens avec des administrateurs de différents profils (Président, nouvel administrateur, etc...) et avec les responsables salariés</a:t>
            </a:r>
          </a:p>
        </p:txBody>
      </p:sp>
      <p:sp>
        <p:nvSpPr>
          <p:cNvPr id="26" name="TextBox 26"/>
          <p:cNvSpPr txBox="1"/>
          <p:nvPr/>
        </p:nvSpPr>
        <p:spPr>
          <a:xfrm>
            <a:off x="8149229" y="7188963"/>
            <a:ext cx="4411341" cy="1538883"/>
          </a:xfrm>
          <a:prstGeom prst="rect">
            <a:avLst/>
          </a:prstGeom>
        </p:spPr>
        <p:txBody>
          <a:bodyPr wrap="square" lIns="0" tIns="0" rIns="0" bIns="0" rtlCol="0" anchor="t">
            <a:spAutoFit/>
          </a:bodyPr>
          <a:lstStyle/>
          <a:p>
            <a:pPr marL="0" lvl="0" indent="0" algn="ctr">
              <a:lnSpc>
                <a:spcPts val="3020"/>
              </a:lnSpc>
              <a:spcBef>
                <a:spcPct val="0"/>
              </a:spcBef>
            </a:pPr>
            <a:r>
              <a:rPr lang="fr-FR" sz="2800" dirty="0">
                <a:solidFill>
                  <a:srgbClr val="084C7F"/>
                </a:solidFill>
                <a:latin typeface="+mj-lt"/>
              </a:rPr>
              <a:t>Restitution lors d’un conseil d’administration avec le cas échéant une identification des actions correctives à conduire </a:t>
            </a:r>
          </a:p>
        </p:txBody>
      </p:sp>
      <p:sp>
        <p:nvSpPr>
          <p:cNvPr id="27" name="TextBox 27"/>
          <p:cNvSpPr txBox="1"/>
          <p:nvPr/>
        </p:nvSpPr>
        <p:spPr>
          <a:xfrm>
            <a:off x="6111055" y="5030921"/>
            <a:ext cx="3381466" cy="1154162"/>
          </a:xfrm>
          <a:prstGeom prst="rect">
            <a:avLst/>
          </a:prstGeom>
        </p:spPr>
        <p:txBody>
          <a:bodyPr wrap="square" lIns="0" tIns="0" rIns="0" bIns="0" rtlCol="0" anchor="t">
            <a:spAutoFit/>
          </a:bodyPr>
          <a:lstStyle/>
          <a:p>
            <a:pPr marL="0" lvl="0" indent="0" algn="ctr">
              <a:lnSpc>
                <a:spcPts val="3020"/>
              </a:lnSpc>
              <a:spcBef>
                <a:spcPct val="0"/>
              </a:spcBef>
            </a:pPr>
            <a:r>
              <a:rPr lang="fr-FR" sz="2800" dirty="0">
                <a:solidFill>
                  <a:srgbClr val="084C7F"/>
                </a:solidFill>
                <a:latin typeface="+mj-lt"/>
              </a:rPr>
              <a:t>Analyse d’une enquête envoyée à tous les administrateurs</a:t>
            </a:r>
          </a:p>
        </p:txBody>
      </p:sp>
      <p:sp>
        <p:nvSpPr>
          <p:cNvPr id="28" name="TextBox 28"/>
          <p:cNvSpPr txBox="1"/>
          <p:nvPr/>
        </p:nvSpPr>
        <p:spPr>
          <a:xfrm>
            <a:off x="10717254" y="5079439"/>
            <a:ext cx="4528876" cy="1538883"/>
          </a:xfrm>
          <a:prstGeom prst="rect">
            <a:avLst/>
          </a:prstGeom>
        </p:spPr>
        <p:txBody>
          <a:bodyPr wrap="square" lIns="0" tIns="0" rIns="0" bIns="0" rtlCol="0" anchor="t">
            <a:spAutoFit/>
          </a:bodyPr>
          <a:lstStyle/>
          <a:p>
            <a:pPr marL="0" lvl="0" indent="0" algn="ctr">
              <a:lnSpc>
                <a:spcPts val="3020"/>
              </a:lnSpc>
              <a:spcBef>
                <a:spcPct val="0"/>
              </a:spcBef>
            </a:pPr>
            <a:r>
              <a:rPr lang="fr-FR" sz="2800" dirty="0">
                <a:solidFill>
                  <a:srgbClr val="084C7F"/>
                </a:solidFill>
                <a:latin typeface="+mj-lt"/>
              </a:rPr>
              <a:t>Phase de mise en œuvre si nécessaire des actions correctives par la structure, d’une durée maximum d’un an </a:t>
            </a:r>
          </a:p>
        </p:txBody>
      </p:sp>
      <p:sp>
        <p:nvSpPr>
          <p:cNvPr id="35" name="ZoneTexte 34">
            <a:extLst>
              <a:ext uri="{FF2B5EF4-FFF2-40B4-BE49-F238E27FC236}">
                <a16:creationId xmlns:a16="http://schemas.microsoft.com/office/drawing/2014/main" id="{20CBAE6F-F16D-B5D4-6CD2-C7AEEAFFB70C}"/>
              </a:ext>
            </a:extLst>
          </p:cNvPr>
          <p:cNvSpPr txBox="1"/>
          <p:nvPr/>
        </p:nvSpPr>
        <p:spPr>
          <a:xfrm>
            <a:off x="1003322" y="1903200"/>
            <a:ext cx="16009324" cy="861774"/>
          </a:xfrm>
          <a:prstGeom prst="rect">
            <a:avLst/>
          </a:prstGeom>
          <a:noFill/>
        </p:spPr>
        <p:txBody>
          <a:bodyPr wrap="square">
            <a:spAutoFit/>
          </a:bodyPr>
          <a:lstStyle/>
          <a:p>
            <a:pPr marL="0" lvl="0" indent="0" algn="just">
              <a:lnSpc>
                <a:spcPts val="3020"/>
              </a:lnSpc>
              <a:spcBef>
                <a:spcPct val="0"/>
              </a:spcBef>
            </a:pPr>
            <a:r>
              <a:rPr lang="fr-FR" sz="2800" dirty="0">
                <a:solidFill>
                  <a:srgbClr val="084C7F"/>
                </a:solidFill>
                <a:latin typeface="+mj-lt"/>
              </a:rPr>
              <a:t>Dès signature de la convention de révision, il vous sera adressé la liste des documents à nous transmettre pour le bon déroulement de la mission.</a:t>
            </a:r>
          </a:p>
        </p:txBody>
      </p:sp>
      <p:sp>
        <p:nvSpPr>
          <p:cNvPr id="36" name="Freeform 8">
            <a:extLst>
              <a:ext uri="{FF2B5EF4-FFF2-40B4-BE49-F238E27FC236}">
                <a16:creationId xmlns:a16="http://schemas.microsoft.com/office/drawing/2014/main" id="{D75E0E8C-4542-67D5-17A4-CFCCFA28AA09}"/>
              </a:ext>
            </a:extLst>
          </p:cNvPr>
          <p:cNvSpPr/>
          <p:nvPr/>
        </p:nvSpPr>
        <p:spPr>
          <a:xfrm>
            <a:off x="14153289" y="2802211"/>
            <a:ext cx="2859357" cy="1142718"/>
          </a:xfrm>
          <a:custGeom>
            <a:avLst/>
            <a:gdLst/>
            <a:ahLst/>
            <a:cxnLst/>
            <a:rect l="l" t="t" r="r" b="b"/>
            <a:pathLst>
              <a:path w="3295663" h="1651951">
                <a:moveTo>
                  <a:pt x="0" y="0"/>
                </a:moveTo>
                <a:lnTo>
                  <a:pt x="3295663" y="0"/>
                </a:lnTo>
                <a:lnTo>
                  <a:pt x="3295663" y="1651951"/>
                </a:lnTo>
                <a:lnTo>
                  <a:pt x="0" y="16519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dirty="0"/>
          </a:p>
        </p:txBody>
      </p:sp>
      <p:sp>
        <p:nvSpPr>
          <p:cNvPr id="37" name="TextBox 12">
            <a:extLst>
              <a:ext uri="{FF2B5EF4-FFF2-40B4-BE49-F238E27FC236}">
                <a16:creationId xmlns:a16="http://schemas.microsoft.com/office/drawing/2014/main" id="{A7E1B125-D9DB-999B-1396-68F2A5214BC0}"/>
              </a:ext>
            </a:extLst>
          </p:cNvPr>
          <p:cNvSpPr txBox="1"/>
          <p:nvPr/>
        </p:nvSpPr>
        <p:spPr>
          <a:xfrm>
            <a:off x="15256812" y="2890994"/>
            <a:ext cx="762000" cy="923330"/>
          </a:xfrm>
          <a:prstGeom prst="rect">
            <a:avLst/>
          </a:prstGeom>
        </p:spPr>
        <p:txBody>
          <a:bodyPr wrap="square" lIns="0" tIns="0" rIns="0" bIns="0" rtlCol="0" anchor="t">
            <a:spAutoFit/>
          </a:bodyPr>
          <a:lstStyle/>
          <a:p>
            <a:pPr algn="ctr">
              <a:lnSpc>
                <a:spcPts val="7550"/>
              </a:lnSpc>
              <a:spcBef>
                <a:spcPct val="0"/>
              </a:spcBef>
            </a:pPr>
            <a:r>
              <a:rPr lang="fr-FR" sz="5000" dirty="0">
                <a:solidFill>
                  <a:srgbClr val="FFFFFF"/>
                </a:solidFill>
                <a:latin typeface="Nunito Bold Bold"/>
              </a:rPr>
              <a:t>06</a:t>
            </a:r>
          </a:p>
        </p:txBody>
      </p:sp>
      <p:sp>
        <p:nvSpPr>
          <p:cNvPr id="38" name="AutoShape 13">
            <a:extLst>
              <a:ext uri="{FF2B5EF4-FFF2-40B4-BE49-F238E27FC236}">
                <a16:creationId xmlns:a16="http://schemas.microsoft.com/office/drawing/2014/main" id="{557681ED-4278-2A26-73CC-262FEB39DF12}"/>
              </a:ext>
            </a:extLst>
          </p:cNvPr>
          <p:cNvSpPr/>
          <p:nvPr/>
        </p:nvSpPr>
        <p:spPr>
          <a:xfrm flipV="1">
            <a:off x="7709157" y="3924018"/>
            <a:ext cx="0" cy="983972"/>
          </a:xfrm>
          <a:prstGeom prst="line">
            <a:avLst/>
          </a:prstGeom>
          <a:ln w="38100" cap="flat">
            <a:solidFill>
              <a:srgbClr val="015B9C"/>
            </a:solidFill>
            <a:prstDash val="sysDash"/>
            <a:headEnd type="none" w="sm" len="sm"/>
            <a:tailEnd type="none" w="sm" len="sm"/>
          </a:ln>
        </p:spPr>
        <p:txBody>
          <a:bodyPr/>
          <a:lstStyle/>
          <a:p>
            <a:endParaRPr lang="fr-FR" dirty="0"/>
          </a:p>
        </p:txBody>
      </p:sp>
      <p:sp>
        <p:nvSpPr>
          <p:cNvPr id="39" name="AutoShape 13">
            <a:extLst>
              <a:ext uri="{FF2B5EF4-FFF2-40B4-BE49-F238E27FC236}">
                <a16:creationId xmlns:a16="http://schemas.microsoft.com/office/drawing/2014/main" id="{973D5E3C-6640-4E0F-15B9-F26FDA57F654}"/>
              </a:ext>
            </a:extLst>
          </p:cNvPr>
          <p:cNvSpPr/>
          <p:nvPr/>
        </p:nvSpPr>
        <p:spPr>
          <a:xfrm flipV="1">
            <a:off x="12976900" y="3933147"/>
            <a:ext cx="0" cy="983972"/>
          </a:xfrm>
          <a:prstGeom prst="line">
            <a:avLst/>
          </a:prstGeom>
          <a:ln w="38100" cap="flat">
            <a:solidFill>
              <a:srgbClr val="015B9C"/>
            </a:solidFill>
            <a:prstDash val="sysDash"/>
            <a:headEnd type="none" w="sm" len="sm"/>
            <a:tailEnd type="none" w="sm" len="sm"/>
          </a:ln>
        </p:spPr>
        <p:txBody>
          <a:bodyPr/>
          <a:lstStyle/>
          <a:p>
            <a:endParaRPr lang="fr-FR" dirty="0"/>
          </a:p>
        </p:txBody>
      </p:sp>
      <p:sp>
        <p:nvSpPr>
          <p:cNvPr id="40" name="AutoShape 14">
            <a:extLst>
              <a:ext uri="{FF2B5EF4-FFF2-40B4-BE49-F238E27FC236}">
                <a16:creationId xmlns:a16="http://schemas.microsoft.com/office/drawing/2014/main" id="{DF90BDD9-087D-8EC1-2B5E-622C07CEE87F}"/>
              </a:ext>
            </a:extLst>
          </p:cNvPr>
          <p:cNvSpPr/>
          <p:nvPr/>
        </p:nvSpPr>
        <p:spPr>
          <a:xfrm flipH="1" flipV="1">
            <a:off x="15575026" y="3944928"/>
            <a:ext cx="5341" cy="3161379"/>
          </a:xfrm>
          <a:prstGeom prst="line">
            <a:avLst/>
          </a:prstGeom>
          <a:ln w="38100" cap="flat">
            <a:solidFill>
              <a:srgbClr val="015B9C"/>
            </a:solidFill>
            <a:prstDash val="sysDash"/>
            <a:headEnd type="none" w="sm" len="sm"/>
            <a:tailEnd type="none" w="sm" len="sm"/>
          </a:ln>
        </p:spPr>
        <p:txBody>
          <a:bodyPr/>
          <a:lstStyle/>
          <a:p>
            <a:endParaRPr lang="fr-FR" dirty="0"/>
          </a:p>
        </p:txBody>
      </p:sp>
      <p:sp>
        <p:nvSpPr>
          <p:cNvPr id="41" name="TextBox 25">
            <a:extLst>
              <a:ext uri="{FF2B5EF4-FFF2-40B4-BE49-F238E27FC236}">
                <a16:creationId xmlns:a16="http://schemas.microsoft.com/office/drawing/2014/main" id="{97E3FD15-8949-F5E5-CF26-A00696E730C8}"/>
              </a:ext>
            </a:extLst>
          </p:cNvPr>
          <p:cNvSpPr txBox="1"/>
          <p:nvPr/>
        </p:nvSpPr>
        <p:spPr>
          <a:xfrm>
            <a:off x="13779815" y="7268627"/>
            <a:ext cx="3590422" cy="1154162"/>
          </a:xfrm>
          <a:prstGeom prst="rect">
            <a:avLst/>
          </a:prstGeom>
        </p:spPr>
        <p:txBody>
          <a:bodyPr wrap="square" lIns="0" tIns="0" rIns="0" bIns="0" rtlCol="0" anchor="t">
            <a:spAutoFit/>
          </a:bodyPr>
          <a:lstStyle/>
          <a:p>
            <a:pPr marL="0" lvl="0" indent="0" algn="ctr">
              <a:lnSpc>
                <a:spcPts val="3020"/>
              </a:lnSpc>
              <a:spcBef>
                <a:spcPct val="0"/>
              </a:spcBef>
            </a:pPr>
            <a:r>
              <a:rPr lang="fr-FR" sz="2800" dirty="0">
                <a:solidFill>
                  <a:srgbClr val="084C7F"/>
                </a:solidFill>
                <a:latin typeface="+mj-lt"/>
              </a:rPr>
              <a:t>Remise d’un rapport de mission au terme du délai fixé</a:t>
            </a:r>
          </a:p>
        </p:txBody>
      </p:sp>
      <p:sp>
        <p:nvSpPr>
          <p:cNvPr id="42" name="TextBox 38">
            <a:extLst>
              <a:ext uri="{FF2B5EF4-FFF2-40B4-BE49-F238E27FC236}">
                <a16:creationId xmlns:a16="http://schemas.microsoft.com/office/drawing/2014/main" id="{44861D7A-33A9-601A-E004-80A58B8CDB38}"/>
              </a:ext>
            </a:extLst>
          </p:cNvPr>
          <p:cNvSpPr txBox="1"/>
          <p:nvPr/>
        </p:nvSpPr>
        <p:spPr>
          <a:xfrm>
            <a:off x="867734" y="9439543"/>
            <a:ext cx="14770078" cy="410369"/>
          </a:xfrm>
          <a:prstGeom prst="rect">
            <a:avLst/>
          </a:prstGeom>
        </p:spPr>
        <p:txBody>
          <a:bodyPr wrap="square" lIns="0" tIns="0" rIns="0" bIns="0" rtlCol="0" anchor="t">
            <a:spAutoFit/>
          </a:bodyPr>
          <a:lstStyle/>
          <a:p>
            <a:pPr>
              <a:lnSpc>
                <a:spcPts val="3171"/>
              </a:lnSpc>
              <a:spcBef>
                <a:spcPct val="0"/>
              </a:spcBef>
            </a:pPr>
            <a:r>
              <a:rPr lang="fr-FR" sz="2800" b="1" dirty="0">
                <a:solidFill>
                  <a:srgbClr val="084C7F"/>
                </a:solidFill>
                <a:latin typeface="+mj-lt"/>
              </a:rPr>
              <a:t>L’équipe des réviseurs est soumise à une obligation de stricte confidentialité. </a:t>
            </a:r>
          </a:p>
        </p:txBody>
      </p:sp>
      <p:pic>
        <p:nvPicPr>
          <p:cNvPr id="15" name="Image 14" descr="Une image contenant texte, Police, carte de visite, capture d’écran&#10;&#10;Description générée automatiquement">
            <a:extLst>
              <a:ext uri="{FF2B5EF4-FFF2-40B4-BE49-F238E27FC236}">
                <a16:creationId xmlns:a16="http://schemas.microsoft.com/office/drawing/2014/main" id="{31E02D5D-79D8-FC20-07ED-3053F318E9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extLst>
      <p:ext uri="{BB962C8B-B14F-4D97-AF65-F5344CB8AC3E}">
        <p14:creationId xmlns:p14="http://schemas.microsoft.com/office/powerpoint/2010/main" val="63362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1028700" y="1485500"/>
            <a:ext cx="16230600" cy="7315999"/>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txBody>
            <a:bodyPr/>
            <a:lstStyle/>
            <a:p>
              <a:endParaRPr lang="fr-FR" dirty="0"/>
            </a:p>
          </p:txBody>
        </p:sp>
      </p:grpSp>
      <p:grpSp>
        <p:nvGrpSpPr>
          <p:cNvPr id="5" name="Group 5"/>
          <p:cNvGrpSpPr>
            <a:grpSpLocks noChangeAspect="1"/>
          </p:cNvGrpSpPr>
          <p:nvPr/>
        </p:nvGrpSpPr>
        <p:grpSpPr>
          <a:xfrm>
            <a:off x="2035785" y="3044662"/>
            <a:ext cx="4197675" cy="4197675"/>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9183" r="-9183"/>
              </a:stretch>
            </a:blipFill>
          </p:spPr>
          <p:txBody>
            <a:bodyPr/>
            <a:lstStyle/>
            <a:p>
              <a:endParaRPr lang="fr-FR" dirty="0"/>
            </a:p>
          </p:txBody>
        </p:sp>
      </p:grpSp>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7F"/>
            </a:solidFill>
          </p:spPr>
          <p:txBody>
            <a:bodyPr/>
            <a:lstStyle/>
            <a:p>
              <a:endParaRPr lang="fr-FR" dirty="0"/>
            </a:p>
          </p:txBody>
        </p:sp>
      </p:grpSp>
      <p:sp>
        <p:nvSpPr>
          <p:cNvPr id="9" name="AutoShape 9"/>
          <p:cNvSpPr/>
          <p:nvPr/>
        </p:nvSpPr>
        <p:spPr>
          <a:xfrm rot="5400000">
            <a:off x="15307919" y="8417186"/>
            <a:ext cx="571508" cy="0"/>
          </a:xfrm>
          <a:prstGeom prst="line">
            <a:avLst/>
          </a:prstGeom>
          <a:ln w="76200" cap="rnd">
            <a:solidFill>
              <a:srgbClr val="FFFFFF"/>
            </a:solidFill>
            <a:prstDash val="solid"/>
            <a:headEnd type="none" w="sm" len="sm"/>
            <a:tailEnd type="arrow" w="med" len="sm"/>
          </a:ln>
        </p:spPr>
        <p:txBody>
          <a:bodyPr/>
          <a:lstStyle/>
          <a:p>
            <a:endParaRPr lang="fr-FR" dirty="0"/>
          </a:p>
        </p:txBody>
      </p:sp>
      <p:sp>
        <p:nvSpPr>
          <p:cNvPr id="10" name="TextBox 10"/>
          <p:cNvSpPr txBox="1"/>
          <p:nvPr/>
        </p:nvSpPr>
        <p:spPr>
          <a:xfrm>
            <a:off x="7679565" y="3273490"/>
            <a:ext cx="8966479" cy="2451100"/>
          </a:xfrm>
          <a:prstGeom prst="rect">
            <a:avLst/>
          </a:prstGeom>
        </p:spPr>
        <p:txBody>
          <a:bodyPr lIns="0" tIns="0" rIns="0" bIns="0" rtlCol="0" anchor="t">
            <a:spAutoFit/>
          </a:bodyPr>
          <a:lstStyle/>
          <a:p>
            <a:pPr>
              <a:lnSpc>
                <a:spcPts val="6500"/>
              </a:lnSpc>
            </a:pPr>
            <a:r>
              <a:rPr lang="fr-FR" sz="4800" dirty="0">
                <a:solidFill>
                  <a:srgbClr val="141414"/>
                </a:solidFill>
                <a:latin typeface="Arial Black" panose="020B0A04020102020204" pitchFamily="34" charset="0"/>
              </a:rPr>
              <a:t>05 - Valeur ajoutée de la mission de Révision pour la coopérative</a:t>
            </a:r>
          </a:p>
        </p:txBody>
      </p:sp>
      <p:sp>
        <p:nvSpPr>
          <p:cNvPr id="11" name="Freeform 11"/>
          <p:cNvSpPr/>
          <p:nvPr/>
        </p:nvSpPr>
        <p:spPr>
          <a:xfrm>
            <a:off x="540092" y="329011"/>
            <a:ext cx="2891086" cy="896539"/>
          </a:xfrm>
          <a:custGeom>
            <a:avLst/>
            <a:gdLst/>
            <a:ahLst/>
            <a:cxnLst/>
            <a:rect l="l" t="t" r="r" b="b"/>
            <a:pathLst>
              <a:path w="2891086" h="896539">
                <a:moveTo>
                  <a:pt x="0" y="0"/>
                </a:moveTo>
                <a:lnTo>
                  <a:pt x="2891086" y="0"/>
                </a:lnTo>
                <a:lnTo>
                  <a:pt x="2891086" y="896539"/>
                </a:lnTo>
                <a:lnTo>
                  <a:pt x="0" y="896539"/>
                </a:lnTo>
                <a:lnTo>
                  <a:pt x="0" y="0"/>
                </a:lnTo>
                <a:close/>
              </a:path>
            </a:pathLst>
          </a:custGeom>
          <a:blipFill>
            <a:blip r:embed="rId4"/>
            <a:stretch>
              <a:fillRect/>
            </a:stretch>
          </a:blipFill>
        </p:spPr>
        <p:txBody>
          <a:bodyPr/>
          <a:lstStyle/>
          <a:p>
            <a:endParaRPr lang="fr-FR" dirty="0"/>
          </a:p>
        </p:txBody>
      </p:sp>
      <p:sp>
        <p:nvSpPr>
          <p:cNvPr id="12" name="TextBox 12"/>
          <p:cNvSpPr txBox="1"/>
          <p:nvPr/>
        </p:nvSpPr>
        <p:spPr>
          <a:xfrm>
            <a:off x="7679565" y="6057200"/>
            <a:ext cx="8652583" cy="899160"/>
          </a:xfrm>
          <a:prstGeom prst="rect">
            <a:avLst/>
          </a:prstGeom>
        </p:spPr>
        <p:txBody>
          <a:bodyPr lIns="0" tIns="0" rIns="0" bIns="0" rtlCol="0" anchor="t">
            <a:spAutoFit/>
          </a:bodyPr>
          <a:lstStyle/>
          <a:p>
            <a:pPr marL="0" lvl="0" indent="0" algn="l">
              <a:lnSpc>
                <a:spcPts val="3600"/>
              </a:lnSpc>
            </a:pPr>
            <a:r>
              <a:rPr lang="fr-FR" sz="2800" b="1" dirty="0">
                <a:solidFill>
                  <a:srgbClr val="141414"/>
                </a:solidFill>
                <a:latin typeface="+mj-lt"/>
              </a:rPr>
              <a:t>Quel est l'intérêt pour la coopérative de faire la mission de Révision, au-delà de l'obligation légale ?</a:t>
            </a:r>
          </a:p>
        </p:txBody>
      </p:sp>
      <p:pic>
        <p:nvPicPr>
          <p:cNvPr id="13" name="Image 12" descr="Une image contenant texte, Police, carte de visite, capture d’écran&#10;&#10;Description générée automatiquement">
            <a:extLst>
              <a:ext uri="{FF2B5EF4-FFF2-40B4-BE49-F238E27FC236}">
                <a16:creationId xmlns:a16="http://schemas.microsoft.com/office/drawing/2014/main" id="{4D5AA1C2-A79D-F0A8-7149-E8D2771692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14">
            <a:extLst>
              <a:ext uri="{FF2B5EF4-FFF2-40B4-BE49-F238E27FC236}">
                <a16:creationId xmlns:a16="http://schemas.microsoft.com/office/drawing/2014/main" id="{FA05B446-EFB7-51D0-F960-4F2E5693B563}"/>
              </a:ext>
            </a:extLst>
          </p:cNvPr>
          <p:cNvGrpSpPr/>
          <p:nvPr/>
        </p:nvGrpSpPr>
        <p:grpSpPr>
          <a:xfrm>
            <a:off x="11696549" y="6983991"/>
            <a:ext cx="6020879" cy="2602934"/>
            <a:chOff x="0" y="0"/>
            <a:chExt cx="2818820" cy="1295031"/>
          </a:xfrm>
          <a:solidFill>
            <a:schemeClr val="bg1">
              <a:lumMod val="95000"/>
            </a:schemeClr>
          </a:solidFill>
        </p:grpSpPr>
        <p:sp>
          <p:nvSpPr>
            <p:cNvPr id="46" name="Freeform 15">
              <a:extLst>
                <a:ext uri="{FF2B5EF4-FFF2-40B4-BE49-F238E27FC236}">
                  <a16:creationId xmlns:a16="http://schemas.microsoft.com/office/drawing/2014/main" id="{0BBDB198-003F-479D-5100-379DA454D026}"/>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dirty="0"/>
            </a:p>
          </p:txBody>
        </p:sp>
      </p:grpSp>
      <p:grpSp>
        <p:nvGrpSpPr>
          <p:cNvPr id="43" name="Group 14">
            <a:extLst>
              <a:ext uri="{FF2B5EF4-FFF2-40B4-BE49-F238E27FC236}">
                <a16:creationId xmlns:a16="http://schemas.microsoft.com/office/drawing/2014/main" id="{0EB1EC50-B011-10DB-0362-9A430236FC48}"/>
              </a:ext>
            </a:extLst>
          </p:cNvPr>
          <p:cNvGrpSpPr/>
          <p:nvPr/>
        </p:nvGrpSpPr>
        <p:grpSpPr>
          <a:xfrm>
            <a:off x="756366" y="4845144"/>
            <a:ext cx="4616028" cy="4170234"/>
            <a:chOff x="0" y="0"/>
            <a:chExt cx="2818820" cy="1295031"/>
          </a:xfrm>
          <a:solidFill>
            <a:schemeClr val="bg1">
              <a:lumMod val="95000"/>
            </a:schemeClr>
          </a:solidFill>
        </p:grpSpPr>
        <p:sp>
          <p:nvSpPr>
            <p:cNvPr id="44" name="Freeform 15">
              <a:extLst>
                <a:ext uri="{FF2B5EF4-FFF2-40B4-BE49-F238E27FC236}">
                  <a16:creationId xmlns:a16="http://schemas.microsoft.com/office/drawing/2014/main" id="{63461316-7AE8-F311-34AB-56091AEA7FDE}"/>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dirty="0"/>
            </a:p>
          </p:txBody>
        </p:sp>
      </p:grpSp>
      <p:sp>
        <p:nvSpPr>
          <p:cNvPr id="29" name="TextBox 29"/>
          <p:cNvSpPr txBox="1"/>
          <p:nvPr/>
        </p:nvSpPr>
        <p:spPr>
          <a:xfrm>
            <a:off x="1034852" y="5584807"/>
            <a:ext cx="4122060" cy="2693045"/>
          </a:xfrm>
          <a:prstGeom prst="rect">
            <a:avLst/>
          </a:prstGeom>
        </p:spPr>
        <p:txBody>
          <a:bodyPr wrap="square" lIns="0" tIns="0" rIns="0" bIns="0" rtlCol="0" anchor="t">
            <a:spAutoFit/>
          </a:bodyPr>
          <a:lstStyle/>
          <a:p>
            <a:pPr marL="0" lvl="0" indent="0" algn="just">
              <a:lnSpc>
                <a:spcPts val="3020"/>
              </a:lnSpc>
              <a:spcBef>
                <a:spcPct val="0"/>
              </a:spcBef>
            </a:pPr>
            <a:r>
              <a:rPr lang="fr-FR" sz="2800" dirty="0">
                <a:solidFill>
                  <a:srgbClr val="141414"/>
                </a:solidFill>
                <a:latin typeface="+mj-lt"/>
              </a:rPr>
              <a:t>Concourir aux </a:t>
            </a:r>
            <a:r>
              <a:rPr lang="fr-FR" sz="2800" b="1" dirty="0">
                <a:solidFill>
                  <a:srgbClr val="141414"/>
                </a:solidFill>
                <a:latin typeface="+mj-lt"/>
              </a:rPr>
              <a:t>progrès</a:t>
            </a:r>
            <a:r>
              <a:rPr lang="fr-FR" sz="2800" dirty="0">
                <a:solidFill>
                  <a:srgbClr val="141414"/>
                </a:solidFill>
                <a:latin typeface="+mj-lt"/>
              </a:rPr>
              <a:t> de votre coopérative agricole, </a:t>
            </a:r>
            <a:r>
              <a:rPr lang="fr-FR" sz="2800" b="1" dirty="0">
                <a:solidFill>
                  <a:srgbClr val="141414"/>
                </a:solidFill>
                <a:latin typeface="+mj-lt"/>
              </a:rPr>
              <a:t>améliorer </a:t>
            </a:r>
            <a:r>
              <a:rPr lang="fr-FR" sz="2800" dirty="0">
                <a:solidFill>
                  <a:srgbClr val="141414"/>
                </a:solidFill>
                <a:latin typeface="+mj-lt"/>
              </a:rPr>
              <a:t>constamment sa gouvernance, dans le respect des principes et des valeurs du modèle coopératif. </a:t>
            </a:r>
          </a:p>
        </p:txBody>
      </p:sp>
      <p:grpSp>
        <p:nvGrpSpPr>
          <p:cNvPr id="41" name="Group 14">
            <a:extLst>
              <a:ext uri="{FF2B5EF4-FFF2-40B4-BE49-F238E27FC236}">
                <a16:creationId xmlns:a16="http://schemas.microsoft.com/office/drawing/2014/main" id="{CBC618CD-4D6D-7C51-C717-422AA8D42FD9}"/>
              </a:ext>
            </a:extLst>
          </p:cNvPr>
          <p:cNvGrpSpPr/>
          <p:nvPr/>
        </p:nvGrpSpPr>
        <p:grpSpPr>
          <a:xfrm>
            <a:off x="11510755" y="2525799"/>
            <a:ext cx="6020879" cy="2602934"/>
            <a:chOff x="0" y="0"/>
            <a:chExt cx="2818820" cy="1295031"/>
          </a:xfrm>
          <a:solidFill>
            <a:schemeClr val="bg1">
              <a:lumMod val="95000"/>
            </a:schemeClr>
          </a:solidFill>
        </p:grpSpPr>
        <p:sp>
          <p:nvSpPr>
            <p:cNvPr id="42" name="Freeform 15">
              <a:extLst>
                <a:ext uri="{FF2B5EF4-FFF2-40B4-BE49-F238E27FC236}">
                  <a16:creationId xmlns:a16="http://schemas.microsoft.com/office/drawing/2014/main" id="{AC211009-CB96-DD82-34E0-14EDFD195F2B}"/>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dirty="0"/>
            </a:p>
          </p:txBody>
        </p:sp>
      </p:grpSp>
      <p:sp>
        <p:nvSpPr>
          <p:cNvPr id="2" name="Freeform 2"/>
          <p:cNvSpPr/>
          <p:nvPr/>
        </p:nvSpPr>
        <p:spPr>
          <a:xfrm>
            <a:off x="6808905" y="3476527"/>
            <a:ext cx="2318148" cy="1834234"/>
          </a:xfrm>
          <a:custGeom>
            <a:avLst/>
            <a:gdLst/>
            <a:ahLst/>
            <a:cxnLst/>
            <a:rect l="l" t="t" r="r" b="b"/>
            <a:pathLst>
              <a:path w="2318148" h="1834234">
                <a:moveTo>
                  <a:pt x="0" y="0"/>
                </a:moveTo>
                <a:lnTo>
                  <a:pt x="2318148" y="0"/>
                </a:lnTo>
                <a:lnTo>
                  <a:pt x="2318148" y="1834235"/>
                </a:lnTo>
                <a:lnTo>
                  <a:pt x="0" y="1834235"/>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3" name="AutoShape 3"/>
          <p:cNvSpPr/>
          <p:nvPr/>
        </p:nvSpPr>
        <p:spPr>
          <a:xfrm>
            <a:off x="8180550" y="4050383"/>
            <a:ext cx="825654" cy="0"/>
          </a:xfrm>
          <a:prstGeom prst="line">
            <a:avLst/>
          </a:prstGeom>
          <a:ln w="28575" cap="flat">
            <a:solidFill>
              <a:srgbClr val="3C5679"/>
            </a:solidFill>
            <a:prstDash val="sysDash"/>
            <a:headEnd type="oval" w="lg" len="lg"/>
            <a:tailEnd type="none" w="sm" len="sm"/>
          </a:ln>
        </p:spPr>
        <p:txBody>
          <a:bodyPr/>
          <a:lstStyle/>
          <a:p>
            <a:endParaRPr lang="fr-FR" dirty="0"/>
          </a:p>
        </p:txBody>
      </p:sp>
      <p:sp>
        <p:nvSpPr>
          <p:cNvPr id="4" name="AutoShape 4"/>
          <p:cNvSpPr/>
          <p:nvPr/>
        </p:nvSpPr>
        <p:spPr>
          <a:xfrm>
            <a:off x="6470277" y="6588319"/>
            <a:ext cx="2497827" cy="0"/>
          </a:xfrm>
          <a:prstGeom prst="line">
            <a:avLst/>
          </a:prstGeom>
          <a:ln w="28575" cap="flat">
            <a:solidFill>
              <a:srgbClr val="3C5679"/>
            </a:solidFill>
            <a:prstDash val="sysDash"/>
            <a:headEnd type="oval" w="lg" len="lg"/>
            <a:tailEnd type="none" w="sm" len="sm"/>
          </a:ln>
        </p:spPr>
        <p:txBody>
          <a:bodyPr/>
          <a:lstStyle/>
          <a:p>
            <a:endParaRPr lang="fr-FR" dirty="0"/>
          </a:p>
        </p:txBody>
      </p:sp>
      <p:sp>
        <p:nvSpPr>
          <p:cNvPr id="5" name="Freeform 5"/>
          <p:cNvSpPr/>
          <p:nvPr/>
        </p:nvSpPr>
        <p:spPr>
          <a:xfrm>
            <a:off x="5649831" y="5930404"/>
            <a:ext cx="2318148" cy="1834234"/>
          </a:xfrm>
          <a:custGeom>
            <a:avLst/>
            <a:gdLst/>
            <a:ahLst/>
            <a:cxnLst/>
            <a:rect l="l" t="t" r="r" b="b"/>
            <a:pathLst>
              <a:path w="2318148" h="1834234">
                <a:moveTo>
                  <a:pt x="0" y="0"/>
                </a:moveTo>
                <a:lnTo>
                  <a:pt x="2318148" y="0"/>
                </a:lnTo>
                <a:lnTo>
                  <a:pt x="2318148" y="1834234"/>
                </a:lnTo>
                <a:lnTo>
                  <a:pt x="0" y="183423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6" name="Freeform 6"/>
          <p:cNvSpPr/>
          <p:nvPr/>
        </p:nvSpPr>
        <p:spPr>
          <a:xfrm>
            <a:off x="9463040" y="7691120"/>
            <a:ext cx="2318148" cy="1834234"/>
          </a:xfrm>
          <a:custGeom>
            <a:avLst/>
            <a:gdLst/>
            <a:ahLst/>
            <a:cxnLst/>
            <a:rect l="l" t="t" r="r" b="b"/>
            <a:pathLst>
              <a:path w="2318148" h="1834234">
                <a:moveTo>
                  <a:pt x="0" y="0"/>
                </a:moveTo>
                <a:lnTo>
                  <a:pt x="2318148" y="0"/>
                </a:lnTo>
                <a:lnTo>
                  <a:pt x="2318148" y="1834234"/>
                </a:lnTo>
                <a:lnTo>
                  <a:pt x="0" y="183423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7" name="AutoShape 7"/>
          <p:cNvSpPr/>
          <p:nvPr/>
        </p:nvSpPr>
        <p:spPr>
          <a:xfrm>
            <a:off x="8958579" y="5637089"/>
            <a:ext cx="2031218" cy="0"/>
          </a:xfrm>
          <a:prstGeom prst="line">
            <a:avLst/>
          </a:prstGeom>
          <a:ln w="28575" cap="flat">
            <a:solidFill>
              <a:srgbClr val="3C5679"/>
            </a:solidFill>
            <a:prstDash val="sysDash"/>
            <a:headEnd type="none" w="sm" len="sm"/>
            <a:tailEnd type="oval" w="lg" len="lg"/>
          </a:ln>
        </p:spPr>
        <p:txBody>
          <a:bodyPr/>
          <a:lstStyle/>
          <a:p>
            <a:endParaRPr lang="fr-FR" dirty="0"/>
          </a:p>
        </p:txBody>
      </p:sp>
      <p:sp>
        <p:nvSpPr>
          <p:cNvPr id="8" name="Freeform 8"/>
          <p:cNvSpPr/>
          <p:nvPr/>
        </p:nvSpPr>
        <p:spPr>
          <a:xfrm>
            <a:off x="9415415" y="5063234"/>
            <a:ext cx="2318148" cy="1834234"/>
          </a:xfrm>
          <a:custGeom>
            <a:avLst/>
            <a:gdLst/>
            <a:ahLst/>
            <a:cxnLst/>
            <a:rect l="l" t="t" r="r" b="b"/>
            <a:pathLst>
              <a:path w="2318148" h="1834234">
                <a:moveTo>
                  <a:pt x="0" y="0"/>
                </a:moveTo>
                <a:lnTo>
                  <a:pt x="2318148" y="0"/>
                </a:lnTo>
                <a:lnTo>
                  <a:pt x="2318148" y="1834234"/>
                </a:lnTo>
                <a:lnTo>
                  <a:pt x="0" y="183423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9" name="AutoShape 9"/>
          <p:cNvSpPr/>
          <p:nvPr/>
        </p:nvSpPr>
        <p:spPr>
          <a:xfrm flipH="1" flipV="1">
            <a:off x="8953817" y="2321596"/>
            <a:ext cx="80961" cy="7660836"/>
          </a:xfrm>
          <a:prstGeom prst="line">
            <a:avLst/>
          </a:prstGeom>
          <a:ln w="28575" cap="flat">
            <a:solidFill>
              <a:srgbClr val="3C5679"/>
            </a:solidFill>
            <a:prstDash val="lgDash"/>
            <a:headEnd type="none" w="sm" len="sm"/>
            <a:tailEnd type="none" w="sm" len="sm"/>
          </a:ln>
        </p:spPr>
        <p:txBody>
          <a:bodyPr/>
          <a:lstStyle/>
          <a:p>
            <a:endParaRPr lang="fr-FR" dirty="0"/>
          </a:p>
        </p:txBody>
      </p:sp>
      <p:sp>
        <p:nvSpPr>
          <p:cNvPr id="10" name="AutoShape 10"/>
          <p:cNvSpPr/>
          <p:nvPr/>
        </p:nvSpPr>
        <p:spPr>
          <a:xfrm>
            <a:off x="9006204" y="8196189"/>
            <a:ext cx="1740915" cy="0"/>
          </a:xfrm>
          <a:prstGeom prst="line">
            <a:avLst/>
          </a:prstGeom>
          <a:ln w="28575" cap="flat">
            <a:solidFill>
              <a:srgbClr val="3C5679"/>
            </a:solidFill>
            <a:prstDash val="sysDash"/>
            <a:headEnd type="none" w="sm" len="sm"/>
            <a:tailEnd type="oval" w="lg" len="lg"/>
          </a:ln>
        </p:spPr>
        <p:txBody>
          <a:bodyPr/>
          <a:lstStyle/>
          <a:p>
            <a:endParaRPr lang="fr-FR" dirty="0"/>
          </a:p>
        </p:txBody>
      </p:sp>
      <p:grpSp>
        <p:nvGrpSpPr>
          <p:cNvPr id="11" name="Group 11"/>
          <p:cNvGrpSpPr/>
          <p:nvPr/>
        </p:nvGrpSpPr>
        <p:grpSpPr>
          <a:xfrm>
            <a:off x="6962792" y="3354038"/>
            <a:ext cx="1537008" cy="1392690"/>
            <a:chOff x="0" y="0"/>
            <a:chExt cx="2550919" cy="2311400"/>
          </a:xfrm>
        </p:grpSpPr>
        <p:sp>
          <p:nvSpPr>
            <p:cNvPr id="12" name="Freeform 12"/>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98B550"/>
            </a:solidFill>
          </p:spPr>
          <p:txBody>
            <a:bodyPr/>
            <a:lstStyle/>
            <a:p>
              <a:endParaRPr lang="fr-FR" dirty="0"/>
            </a:p>
          </p:txBody>
        </p:sp>
      </p:grpSp>
      <p:grpSp>
        <p:nvGrpSpPr>
          <p:cNvPr id="13" name="Group 13"/>
          <p:cNvGrpSpPr/>
          <p:nvPr/>
        </p:nvGrpSpPr>
        <p:grpSpPr>
          <a:xfrm>
            <a:off x="9637615" y="4845144"/>
            <a:ext cx="1537008" cy="1392690"/>
            <a:chOff x="0" y="0"/>
            <a:chExt cx="2550919" cy="2311400"/>
          </a:xfrm>
        </p:grpSpPr>
        <p:sp>
          <p:nvSpPr>
            <p:cNvPr id="14" name="Freeform 14"/>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AEC379"/>
            </a:solidFill>
          </p:spPr>
          <p:txBody>
            <a:bodyPr/>
            <a:lstStyle/>
            <a:p>
              <a:endParaRPr lang="fr-FR" dirty="0"/>
            </a:p>
          </p:txBody>
        </p:sp>
      </p:grpSp>
      <p:grpSp>
        <p:nvGrpSpPr>
          <p:cNvPr id="15" name="Group 15"/>
          <p:cNvGrpSpPr/>
          <p:nvPr/>
        </p:nvGrpSpPr>
        <p:grpSpPr>
          <a:xfrm>
            <a:off x="5928713" y="5856438"/>
            <a:ext cx="1537008" cy="1392690"/>
            <a:chOff x="0" y="0"/>
            <a:chExt cx="2550919" cy="2311400"/>
          </a:xfrm>
        </p:grpSpPr>
        <p:sp>
          <p:nvSpPr>
            <p:cNvPr id="16" name="Freeform 16"/>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B8C88B"/>
            </a:solidFill>
          </p:spPr>
          <p:txBody>
            <a:bodyPr/>
            <a:lstStyle/>
            <a:p>
              <a:endParaRPr lang="fr-FR" dirty="0"/>
            </a:p>
          </p:txBody>
        </p:sp>
      </p:grpSp>
      <p:grpSp>
        <p:nvGrpSpPr>
          <p:cNvPr id="17" name="Group 17"/>
          <p:cNvGrpSpPr/>
          <p:nvPr/>
        </p:nvGrpSpPr>
        <p:grpSpPr>
          <a:xfrm>
            <a:off x="9685240" y="7485557"/>
            <a:ext cx="1537008" cy="1392690"/>
            <a:chOff x="0" y="0"/>
            <a:chExt cx="2550919" cy="2311400"/>
          </a:xfrm>
        </p:grpSpPr>
        <p:sp>
          <p:nvSpPr>
            <p:cNvPr id="18" name="Freeform 18"/>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9AB46E"/>
            </a:solidFill>
          </p:spPr>
          <p:txBody>
            <a:bodyPr/>
            <a:lstStyle/>
            <a:p>
              <a:endParaRPr lang="fr-FR" dirty="0"/>
            </a:p>
          </p:txBody>
        </p:sp>
      </p:grpSp>
      <p:sp>
        <p:nvSpPr>
          <p:cNvPr id="19" name="Freeform 19"/>
          <p:cNvSpPr/>
          <p:nvPr/>
        </p:nvSpPr>
        <p:spPr>
          <a:xfrm>
            <a:off x="7348249" y="3637950"/>
            <a:ext cx="766093" cy="824865"/>
          </a:xfrm>
          <a:custGeom>
            <a:avLst/>
            <a:gdLst/>
            <a:ahLst/>
            <a:cxnLst/>
            <a:rect l="l" t="t" r="r" b="b"/>
            <a:pathLst>
              <a:path w="766093" h="824865">
                <a:moveTo>
                  <a:pt x="0" y="0"/>
                </a:moveTo>
                <a:lnTo>
                  <a:pt x="766093" y="0"/>
                </a:lnTo>
                <a:lnTo>
                  <a:pt x="766093" y="824865"/>
                </a:lnTo>
                <a:lnTo>
                  <a:pt x="0" y="824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dirty="0"/>
          </a:p>
        </p:txBody>
      </p:sp>
      <p:sp>
        <p:nvSpPr>
          <p:cNvPr id="20" name="Freeform 20"/>
          <p:cNvSpPr/>
          <p:nvPr/>
        </p:nvSpPr>
        <p:spPr>
          <a:xfrm>
            <a:off x="9969074" y="5135584"/>
            <a:ext cx="874091" cy="811812"/>
          </a:xfrm>
          <a:custGeom>
            <a:avLst/>
            <a:gdLst/>
            <a:ahLst/>
            <a:cxnLst/>
            <a:rect l="l" t="t" r="r" b="b"/>
            <a:pathLst>
              <a:path w="874091" h="811812">
                <a:moveTo>
                  <a:pt x="0" y="0"/>
                </a:moveTo>
                <a:lnTo>
                  <a:pt x="874091" y="0"/>
                </a:lnTo>
                <a:lnTo>
                  <a:pt x="874091" y="811811"/>
                </a:lnTo>
                <a:lnTo>
                  <a:pt x="0" y="8118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dirty="0"/>
          </a:p>
        </p:txBody>
      </p:sp>
      <p:sp>
        <p:nvSpPr>
          <p:cNvPr id="21" name="Freeform 21"/>
          <p:cNvSpPr/>
          <p:nvPr/>
        </p:nvSpPr>
        <p:spPr>
          <a:xfrm>
            <a:off x="10043835" y="7740547"/>
            <a:ext cx="819817" cy="882711"/>
          </a:xfrm>
          <a:custGeom>
            <a:avLst/>
            <a:gdLst/>
            <a:ahLst/>
            <a:cxnLst/>
            <a:rect l="l" t="t" r="r" b="b"/>
            <a:pathLst>
              <a:path w="819817" h="882711">
                <a:moveTo>
                  <a:pt x="0" y="0"/>
                </a:moveTo>
                <a:lnTo>
                  <a:pt x="819818" y="0"/>
                </a:lnTo>
                <a:lnTo>
                  <a:pt x="819818" y="882710"/>
                </a:lnTo>
                <a:lnTo>
                  <a:pt x="0" y="882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dirty="0"/>
          </a:p>
        </p:txBody>
      </p:sp>
      <p:sp>
        <p:nvSpPr>
          <p:cNvPr id="22" name="Freeform 22"/>
          <p:cNvSpPr/>
          <p:nvPr/>
        </p:nvSpPr>
        <p:spPr>
          <a:xfrm>
            <a:off x="0" y="9982596"/>
            <a:ext cx="18288000" cy="322182"/>
          </a:xfrm>
          <a:custGeom>
            <a:avLst/>
            <a:gdLst/>
            <a:ahLst/>
            <a:cxnLst/>
            <a:rect l="l" t="t" r="r" b="b"/>
            <a:pathLst>
              <a:path w="18288000" h="322182">
                <a:moveTo>
                  <a:pt x="0" y="0"/>
                </a:moveTo>
                <a:lnTo>
                  <a:pt x="18288000" y="0"/>
                </a:lnTo>
                <a:lnTo>
                  <a:pt x="18288000" y="322182"/>
                </a:lnTo>
                <a:lnTo>
                  <a:pt x="0" y="322182"/>
                </a:lnTo>
                <a:lnTo>
                  <a:pt x="0" y="0"/>
                </a:lnTo>
                <a:close/>
              </a:path>
            </a:pathLst>
          </a:custGeom>
          <a:blipFill>
            <a:blip r:embed="rId10"/>
            <a:stretch>
              <a:fillRect t="-192227" b="-3491964"/>
            </a:stretch>
          </a:blipFill>
        </p:spPr>
        <p:txBody>
          <a:bodyPr/>
          <a:lstStyle/>
          <a:p>
            <a:endParaRPr lang="fr-FR" dirty="0"/>
          </a:p>
        </p:txBody>
      </p:sp>
      <p:grpSp>
        <p:nvGrpSpPr>
          <p:cNvPr id="23" name="Group 23"/>
          <p:cNvGrpSpPr/>
          <p:nvPr/>
        </p:nvGrpSpPr>
        <p:grpSpPr>
          <a:xfrm>
            <a:off x="8147481" y="978626"/>
            <a:ext cx="1612672" cy="1612672"/>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5C9C"/>
            </a:solidFill>
          </p:spPr>
          <p:txBody>
            <a:bodyPr/>
            <a:lstStyle/>
            <a:p>
              <a:endParaRPr lang="fr-FR" dirty="0"/>
            </a:p>
          </p:txBody>
        </p:sp>
        <p:sp>
          <p:nvSpPr>
            <p:cNvPr id="25" name="TextBox 25"/>
            <p:cNvSpPr txBox="1"/>
            <p:nvPr/>
          </p:nvSpPr>
          <p:spPr>
            <a:xfrm>
              <a:off x="76200" y="0"/>
              <a:ext cx="660400" cy="736600"/>
            </a:xfrm>
            <a:prstGeom prst="rect">
              <a:avLst/>
            </a:prstGeom>
          </p:spPr>
          <p:txBody>
            <a:bodyPr lIns="50800" tIns="50800" rIns="50800" bIns="50800" rtlCol="0" anchor="ctr"/>
            <a:lstStyle/>
            <a:p>
              <a:pPr algn="ctr">
                <a:lnSpc>
                  <a:spcPts val="3624"/>
                </a:lnSpc>
              </a:pPr>
              <a:endParaRPr lang="fr-FR" dirty="0"/>
            </a:p>
          </p:txBody>
        </p:sp>
      </p:grpSp>
      <p:sp>
        <p:nvSpPr>
          <p:cNvPr id="26" name="Freeform 26"/>
          <p:cNvSpPr/>
          <p:nvPr/>
        </p:nvSpPr>
        <p:spPr>
          <a:xfrm>
            <a:off x="8432195" y="1267813"/>
            <a:ext cx="1043245" cy="1053783"/>
          </a:xfrm>
          <a:custGeom>
            <a:avLst/>
            <a:gdLst/>
            <a:ahLst/>
            <a:cxnLst/>
            <a:rect l="l" t="t" r="r" b="b"/>
            <a:pathLst>
              <a:path w="1043245" h="1053783">
                <a:moveTo>
                  <a:pt x="0" y="0"/>
                </a:moveTo>
                <a:lnTo>
                  <a:pt x="1043245" y="0"/>
                </a:lnTo>
                <a:lnTo>
                  <a:pt x="1043245" y="1053783"/>
                </a:lnTo>
                <a:lnTo>
                  <a:pt x="0" y="10537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dirty="0"/>
          </a:p>
        </p:txBody>
      </p:sp>
      <p:sp>
        <p:nvSpPr>
          <p:cNvPr id="27" name="Freeform 27"/>
          <p:cNvSpPr/>
          <p:nvPr/>
        </p:nvSpPr>
        <p:spPr>
          <a:xfrm>
            <a:off x="6186570" y="6175333"/>
            <a:ext cx="1021296" cy="825973"/>
          </a:xfrm>
          <a:custGeom>
            <a:avLst/>
            <a:gdLst/>
            <a:ahLst/>
            <a:cxnLst/>
            <a:rect l="l" t="t" r="r" b="b"/>
            <a:pathLst>
              <a:path w="1021296" h="825973">
                <a:moveTo>
                  <a:pt x="0" y="0"/>
                </a:moveTo>
                <a:lnTo>
                  <a:pt x="1021295" y="0"/>
                </a:lnTo>
                <a:lnTo>
                  <a:pt x="1021295" y="825973"/>
                </a:lnTo>
                <a:lnTo>
                  <a:pt x="0" y="8259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dirty="0"/>
          </a:p>
        </p:txBody>
      </p:sp>
      <p:sp>
        <p:nvSpPr>
          <p:cNvPr id="30" name="TextBox 30"/>
          <p:cNvSpPr txBox="1"/>
          <p:nvPr/>
        </p:nvSpPr>
        <p:spPr>
          <a:xfrm>
            <a:off x="11733563" y="2754910"/>
            <a:ext cx="5487637" cy="1923604"/>
          </a:xfrm>
          <a:prstGeom prst="rect">
            <a:avLst/>
          </a:prstGeom>
        </p:spPr>
        <p:txBody>
          <a:bodyPr wrap="square" lIns="0" tIns="0" rIns="0" bIns="0" rtlCol="0" anchor="t">
            <a:spAutoFit/>
          </a:bodyPr>
          <a:lstStyle/>
          <a:p>
            <a:pPr marL="0" lvl="0" indent="0" algn="just">
              <a:lnSpc>
                <a:spcPts val="3020"/>
              </a:lnSpc>
              <a:spcBef>
                <a:spcPct val="0"/>
              </a:spcBef>
            </a:pPr>
            <a:r>
              <a:rPr lang="fr-FR" sz="2800" dirty="0">
                <a:solidFill>
                  <a:srgbClr val="141414"/>
                </a:solidFill>
                <a:latin typeface="+mj-lt"/>
              </a:rPr>
              <a:t>Une</a:t>
            </a:r>
            <a:r>
              <a:rPr lang="fr-FR" sz="2800" b="1" dirty="0">
                <a:solidFill>
                  <a:srgbClr val="141414"/>
                </a:solidFill>
                <a:latin typeface="+mj-lt"/>
              </a:rPr>
              <a:t> garantie </a:t>
            </a:r>
            <a:r>
              <a:rPr lang="fr-FR" sz="2800" dirty="0">
                <a:solidFill>
                  <a:srgbClr val="141414"/>
                </a:solidFill>
                <a:latin typeface="+mj-lt"/>
              </a:rPr>
              <a:t>par rapport aux statuts : sécuriser les associés coopérateurs, permettre aux administrateurs une </a:t>
            </a:r>
            <a:r>
              <a:rPr lang="fr-FR" sz="2800" b="1" dirty="0">
                <a:solidFill>
                  <a:srgbClr val="141414"/>
                </a:solidFill>
                <a:latin typeface="+mj-lt"/>
              </a:rPr>
              <a:t>meilleure connaissance </a:t>
            </a:r>
            <a:r>
              <a:rPr lang="fr-FR" sz="2800" dirty="0">
                <a:solidFill>
                  <a:srgbClr val="141414"/>
                </a:solidFill>
                <a:latin typeface="+mj-lt"/>
              </a:rPr>
              <a:t>du fonctionnement coopératif.</a:t>
            </a:r>
          </a:p>
        </p:txBody>
      </p:sp>
      <p:sp>
        <p:nvSpPr>
          <p:cNvPr id="31" name="TextBox 31"/>
          <p:cNvSpPr txBox="1"/>
          <p:nvPr/>
        </p:nvSpPr>
        <p:spPr>
          <a:xfrm>
            <a:off x="12035294" y="7316050"/>
            <a:ext cx="5528245" cy="1923604"/>
          </a:xfrm>
          <a:prstGeom prst="rect">
            <a:avLst/>
          </a:prstGeom>
        </p:spPr>
        <p:txBody>
          <a:bodyPr wrap="square" lIns="0" tIns="0" rIns="0" bIns="0" rtlCol="0" anchor="t">
            <a:spAutoFit/>
          </a:bodyPr>
          <a:lstStyle/>
          <a:p>
            <a:pPr marL="0" lvl="0" indent="0" algn="just">
              <a:lnSpc>
                <a:spcPts val="3020"/>
              </a:lnSpc>
              <a:spcBef>
                <a:spcPct val="0"/>
              </a:spcBef>
            </a:pPr>
            <a:r>
              <a:rPr lang="fr-FR" sz="2800" dirty="0">
                <a:solidFill>
                  <a:srgbClr val="141414"/>
                </a:solidFill>
                <a:latin typeface="+mj-lt"/>
              </a:rPr>
              <a:t>Des réviseurs agréés s’engagent à vos côtés pour vous apporter leur savoir-faire mais aussi un regard extérieur, indépendant et gage d’impartialité, entre </a:t>
            </a:r>
            <a:r>
              <a:rPr lang="fr-FR" sz="2800" b="1" dirty="0">
                <a:solidFill>
                  <a:srgbClr val="141414"/>
                </a:solidFill>
                <a:latin typeface="+mj-lt"/>
              </a:rPr>
              <a:t>bienveillance et exigence</a:t>
            </a:r>
            <a:r>
              <a:rPr lang="fr-FR" sz="2800" dirty="0">
                <a:solidFill>
                  <a:srgbClr val="141414"/>
                </a:solidFill>
                <a:latin typeface="+mj-lt"/>
              </a:rPr>
              <a:t>.</a:t>
            </a:r>
          </a:p>
        </p:txBody>
      </p:sp>
      <p:grpSp>
        <p:nvGrpSpPr>
          <p:cNvPr id="32" name="Group 14">
            <a:extLst>
              <a:ext uri="{FF2B5EF4-FFF2-40B4-BE49-F238E27FC236}">
                <a16:creationId xmlns:a16="http://schemas.microsoft.com/office/drawing/2014/main" id="{F1B401BD-B214-95DC-DA96-E8E901566387}"/>
              </a:ext>
            </a:extLst>
          </p:cNvPr>
          <p:cNvGrpSpPr/>
          <p:nvPr/>
        </p:nvGrpSpPr>
        <p:grpSpPr>
          <a:xfrm>
            <a:off x="1273720" y="1387224"/>
            <a:ext cx="5496344" cy="2602934"/>
            <a:chOff x="0" y="0"/>
            <a:chExt cx="2818820" cy="1295031"/>
          </a:xfrm>
          <a:solidFill>
            <a:schemeClr val="bg1">
              <a:lumMod val="95000"/>
            </a:schemeClr>
          </a:solidFill>
        </p:grpSpPr>
        <p:sp>
          <p:nvSpPr>
            <p:cNvPr id="33" name="Freeform 15">
              <a:extLst>
                <a:ext uri="{FF2B5EF4-FFF2-40B4-BE49-F238E27FC236}">
                  <a16:creationId xmlns:a16="http://schemas.microsoft.com/office/drawing/2014/main" id="{16C689CC-1BED-EAD0-C909-E4DADBF3E7B6}"/>
                </a:ext>
              </a:extLst>
            </p:cNvPr>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grpFill/>
          </p:spPr>
          <p:txBody>
            <a:bodyPr/>
            <a:lstStyle/>
            <a:p>
              <a:endParaRPr lang="fr-FR" dirty="0"/>
            </a:p>
          </p:txBody>
        </p:sp>
      </p:grpSp>
      <p:sp>
        <p:nvSpPr>
          <p:cNvPr id="28" name="TextBox 28"/>
          <p:cNvSpPr txBox="1"/>
          <p:nvPr/>
        </p:nvSpPr>
        <p:spPr>
          <a:xfrm>
            <a:off x="1447800" y="1866901"/>
            <a:ext cx="5134355" cy="1538883"/>
          </a:xfrm>
          <a:prstGeom prst="rect">
            <a:avLst/>
          </a:prstGeom>
        </p:spPr>
        <p:txBody>
          <a:bodyPr wrap="square" lIns="0" tIns="0" rIns="0" bIns="0" rtlCol="0" anchor="t">
            <a:spAutoFit/>
          </a:bodyPr>
          <a:lstStyle/>
          <a:p>
            <a:pPr algn="just">
              <a:lnSpc>
                <a:spcPts val="3020"/>
              </a:lnSpc>
            </a:pPr>
            <a:r>
              <a:rPr lang="fr-FR" sz="2800" dirty="0">
                <a:solidFill>
                  <a:srgbClr val="141414"/>
                </a:solidFill>
                <a:latin typeface="+mj-lt"/>
              </a:rPr>
              <a:t>Une </a:t>
            </a:r>
            <a:r>
              <a:rPr lang="fr-FR" sz="2800" b="1" dirty="0">
                <a:solidFill>
                  <a:srgbClr val="141414"/>
                </a:solidFill>
                <a:latin typeface="+mj-lt"/>
              </a:rPr>
              <a:t>évaluation</a:t>
            </a:r>
            <a:r>
              <a:rPr lang="fr-FR" sz="2800" dirty="0">
                <a:solidFill>
                  <a:srgbClr val="141414"/>
                </a:solidFill>
                <a:latin typeface="+mj-lt"/>
              </a:rPr>
              <a:t> de l’organisation de votre coopérative à un instant T (juridique, fiscal, pacte coopératif, gouvernance).</a:t>
            </a:r>
          </a:p>
        </p:txBody>
      </p:sp>
      <p:pic>
        <p:nvPicPr>
          <p:cNvPr id="34" name="Image 33" descr="Une image contenant texte, Police, carte de visite, capture d’écran&#10;&#10;Description générée automatiquement">
            <a:extLst>
              <a:ext uri="{FF2B5EF4-FFF2-40B4-BE49-F238E27FC236}">
                <a16:creationId xmlns:a16="http://schemas.microsoft.com/office/drawing/2014/main" id="{ED9CB777-719A-408E-BF61-5004F583E3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plein air, ciel, paysage, plante&#10;&#10;Description générée automatiquement">
            <a:extLst>
              <a:ext uri="{FF2B5EF4-FFF2-40B4-BE49-F238E27FC236}">
                <a16:creationId xmlns:a16="http://schemas.microsoft.com/office/drawing/2014/main" id="{323699EF-5EC7-E86A-B576-A44B1BEEDC74}"/>
              </a:ext>
            </a:extLst>
          </p:cNvPr>
          <p:cNvPicPr>
            <a:picLocks noChangeAspect="1"/>
          </p:cNvPicPr>
          <p:nvPr/>
        </p:nvPicPr>
        <p:blipFill rotWithShape="1">
          <a:blip r:embed="rId3">
            <a:extLst>
              <a:ext uri="{28A0092B-C50C-407E-A947-70E740481C1C}">
                <a14:useLocalDpi xmlns:a14="http://schemas.microsoft.com/office/drawing/2010/main" val="0"/>
              </a:ext>
            </a:extLst>
          </a:blip>
          <a:srcRect t="10287" b="33464"/>
          <a:stretch/>
        </p:blipFill>
        <p:spPr>
          <a:xfrm>
            <a:off x="0" y="1"/>
            <a:ext cx="18288000" cy="10287000"/>
          </a:xfrm>
          <a:prstGeom prst="rect">
            <a:avLst/>
          </a:prstGeom>
        </p:spPr>
      </p:pic>
      <p:sp>
        <p:nvSpPr>
          <p:cNvPr id="23" name="Freeform 3">
            <a:extLst>
              <a:ext uri="{FF2B5EF4-FFF2-40B4-BE49-F238E27FC236}">
                <a16:creationId xmlns:a16="http://schemas.microsoft.com/office/drawing/2014/main" id="{615FC5E0-0868-2C3A-E78F-D06DA299BF45}"/>
              </a:ext>
            </a:extLst>
          </p:cNvPr>
          <p:cNvSpPr/>
          <p:nvPr/>
        </p:nvSpPr>
        <p:spPr>
          <a:xfrm>
            <a:off x="0" y="4914901"/>
            <a:ext cx="18288000" cy="5372100"/>
          </a:xfrm>
          <a:custGeom>
            <a:avLst/>
            <a:gdLst/>
            <a:ahLst/>
            <a:cxnLst/>
            <a:rect l="l" t="t" r="r" b="b"/>
            <a:pathLst>
              <a:path w="16230600" h="8229600">
                <a:moveTo>
                  <a:pt x="0" y="0"/>
                </a:moveTo>
                <a:lnTo>
                  <a:pt x="16230600" y="0"/>
                </a:lnTo>
                <a:lnTo>
                  <a:pt x="16230600" y="8229600"/>
                </a:lnTo>
                <a:lnTo>
                  <a:pt x="0" y="8229600"/>
                </a:lnTo>
                <a:lnTo>
                  <a:pt x="0" y="0"/>
                </a:lnTo>
                <a:close/>
              </a:path>
            </a:pathLst>
          </a:custGeom>
          <a:blipFill>
            <a:blip r:embed="rId4">
              <a:extLst>
                <a:ext uri="{BEBA8EAE-BF5A-486C-A8C5-ECC9F3942E4B}">
                  <a14:imgProps xmlns:a14="http://schemas.microsoft.com/office/drawing/2010/main">
                    <a14:imgLayer r:embed="rId5">
                      <a14:imgEffect>
                        <a14:artisticBlur radius="48"/>
                      </a14:imgEffect>
                    </a14:imgLayer>
                  </a14:imgProps>
                </a:ext>
                <a:ext uri="{28A0092B-C50C-407E-A947-70E740481C1C}">
                  <a14:useLocalDpi xmlns:a14="http://schemas.microsoft.com/office/drawing/2010/main" val="0"/>
                </a:ext>
              </a:extLst>
            </a:blip>
            <a:stretch>
              <a:fillRect t="1" b="-34655"/>
            </a:stretch>
          </a:blipFill>
        </p:spPr>
        <p:txBody>
          <a:bodyPr/>
          <a:lstStyle/>
          <a:p>
            <a:endParaRPr lang="fr-FR" dirty="0"/>
          </a:p>
        </p:txBody>
      </p:sp>
      <p:sp>
        <p:nvSpPr>
          <p:cNvPr id="6" name="Freeform 6"/>
          <p:cNvSpPr/>
          <p:nvPr/>
        </p:nvSpPr>
        <p:spPr>
          <a:xfrm>
            <a:off x="13343643" y="1028700"/>
            <a:ext cx="3915657" cy="1214263"/>
          </a:xfrm>
          <a:custGeom>
            <a:avLst/>
            <a:gdLst/>
            <a:ahLst/>
            <a:cxnLst/>
            <a:rect l="l" t="t" r="r" b="b"/>
            <a:pathLst>
              <a:path w="3915657" h="1214263">
                <a:moveTo>
                  <a:pt x="0" y="0"/>
                </a:moveTo>
                <a:lnTo>
                  <a:pt x="3915657" y="0"/>
                </a:lnTo>
                <a:lnTo>
                  <a:pt x="3915657" y="1214263"/>
                </a:lnTo>
                <a:lnTo>
                  <a:pt x="0" y="1214263"/>
                </a:lnTo>
                <a:lnTo>
                  <a:pt x="0" y="0"/>
                </a:lnTo>
                <a:close/>
              </a:path>
            </a:pathLst>
          </a:custGeom>
          <a:blipFill>
            <a:blip r:embed="rId6"/>
            <a:stretch>
              <a:fillRect/>
            </a:stretch>
          </a:blipFill>
        </p:spPr>
        <p:txBody>
          <a:bodyPr/>
          <a:lstStyle/>
          <a:p>
            <a:endParaRPr lang="fr-FR" dirty="0"/>
          </a:p>
        </p:txBody>
      </p:sp>
      <p:sp>
        <p:nvSpPr>
          <p:cNvPr id="7" name="Freeform 7"/>
          <p:cNvSpPr/>
          <p:nvPr/>
        </p:nvSpPr>
        <p:spPr>
          <a:xfrm>
            <a:off x="716240" y="8619257"/>
            <a:ext cx="615340" cy="615340"/>
          </a:xfrm>
          <a:custGeom>
            <a:avLst/>
            <a:gdLst/>
            <a:ahLst/>
            <a:cxnLst/>
            <a:rect l="l" t="t" r="r" b="b"/>
            <a:pathLst>
              <a:path w="618391" h="618391">
                <a:moveTo>
                  <a:pt x="0" y="0"/>
                </a:moveTo>
                <a:lnTo>
                  <a:pt x="618391" y="0"/>
                </a:lnTo>
                <a:lnTo>
                  <a:pt x="618391" y="618391"/>
                </a:lnTo>
                <a:lnTo>
                  <a:pt x="0" y="6183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dirty="0"/>
          </a:p>
        </p:txBody>
      </p:sp>
      <p:sp>
        <p:nvSpPr>
          <p:cNvPr id="8" name="TextBox 8"/>
          <p:cNvSpPr txBox="1"/>
          <p:nvPr/>
        </p:nvSpPr>
        <p:spPr>
          <a:xfrm>
            <a:off x="716240" y="5720591"/>
            <a:ext cx="10104160" cy="565924"/>
          </a:xfrm>
          <a:prstGeom prst="rect">
            <a:avLst/>
          </a:prstGeom>
        </p:spPr>
        <p:txBody>
          <a:bodyPr wrap="square" lIns="0" tIns="0" rIns="0" bIns="0" rtlCol="0" anchor="t">
            <a:spAutoFit/>
          </a:bodyPr>
          <a:lstStyle/>
          <a:p>
            <a:pPr>
              <a:lnSpc>
                <a:spcPts val="4900"/>
              </a:lnSpc>
            </a:pPr>
            <a:r>
              <a:rPr lang="fr-FR" sz="2800" spc="581" dirty="0">
                <a:solidFill>
                  <a:srgbClr val="5D4231"/>
                </a:solidFill>
                <a:latin typeface="Arial Black" panose="020B0A04020102020204" pitchFamily="34" charset="0"/>
              </a:rPr>
              <a:t>CONTACTS</a:t>
            </a:r>
          </a:p>
        </p:txBody>
      </p:sp>
      <p:sp>
        <p:nvSpPr>
          <p:cNvPr id="9" name="TextBox 9"/>
          <p:cNvSpPr txBox="1"/>
          <p:nvPr/>
        </p:nvSpPr>
        <p:spPr>
          <a:xfrm>
            <a:off x="716239" y="7004701"/>
            <a:ext cx="10406955" cy="566052"/>
          </a:xfrm>
          <a:prstGeom prst="rect">
            <a:avLst/>
          </a:prstGeom>
        </p:spPr>
        <p:txBody>
          <a:bodyPr lIns="0" tIns="0" rIns="0" bIns="0" rtlCol="0" anchor="t">
            <a:spAutoFit/>
          </a:bodyPr>
          <a:lstStyle/>
          <a:p>
            <a:pPr>
              <a:lnSpc>
                <a:spcPts val="4900"/>
              </a:lnSpc>
            </a:pPr>
            <a:r>
              <a:rPr lang="fr-FR" sz="2800" b="1" dirty="0">
                <a:solidFill>
                  <a:srgbClr val="58B34B"/>
                </a:solidFill>
                <a:latin typeface="+mj-lt"/>
              </a:rPr>
              <a:t>www.fnr.coop</a:t>
            </a:r>
          </a:p>
        </p:txBody>
      </p:sp>
      <p:sp>
        <p:nvSpPr>
          <p:cNvPr id="10" name="TextBox 10"/>
          <p:cNvSpPr txBox="1"/>
          <p:nvPr/>
        </p:nvSpPr>
        <p:spPr>
          <a:xfrm>
            <a:off x="716240" y="7998035"/>
            <a:ext cx="9903996" cy="450636"/>
          </a:xfrm>
          <a:prstGeom prst="rect">
            <a:avLst/>
          </a:prstGeom>
        </p:spPr>
        <p:txBody>
          <a:bodyPr lIns="0" tIns="0" rIns="0" bIns="0" rtlCol="0" anchor="t">
            <a:spAutoFit/>
          </a:bodyPr>
          <a:lstStyle/>
          <a:p>
            <a:pPr>
              <a:lnSpc>
                <a:spcPts val="3744"/>
              </a:lnSpc>
            </a:pPr>
            <a:r>
              <a:rPr lang="fr-FR" sz="2400" spc="-64" dirty="0">
                <a:solidFill>
                  <a:srgbClr val="FFFFFF"/>
                </a:solidFill>
                <a:latin typeface="+mj-lt"/>
              </a:rPr>
              <a:t>Suivez également notre actualité sur </a:t>
            </a:r>
            <a:r>
              <a:rPr lang="fr-FR" sz="2400" spc="-64" dirty="0" err="1">
                <a:solidFill>
                  <a:srgbClr val="FFFFFF"/>
                </a:solidFill>
                <a:latin typeface="+mj-lt"/>
              </a:rPr>
              <a:t>Linkedin</a:t>
            </a:r>
            <a:r>
              <a:rPr lang="fr-FR" sz="2400" spc="-64" dirty="0">
                <a:solidFill>
                  <a:srgbClr val="FFFFFF"/>
                </a:solidFill>
                <a:latin typeface="+mj-lt"/>
              </a:rPr>
              <a:t> </a:t>
            </a:r>
          </a:p>
        </p:txBody>
      </p:sp>
      <p:sp>
        <p:nvSpPr>
          <p:cNvPr id="13" name="AutoShape 13"/>
          <p:cNvSpPr/>
          <p:nvPr/>
        </p:nvSpPr>
        <p:spPr>
          <a:xfrm flipH="1">
            <a:off x="6589848" y="5372098"/>
            <a:ext cx="0" cy="4342551"/>
          </a:xfrm>
          <a:prstGeom prst="line">
            <a:avLst/>
          </a:prstGeom>
          <a:ln w="38100" cap="flat">
            <a:solidFill>
              <a:srgbClr val="FFFFFF"/>
            </a:solidFill>
            <a:prstDash val="solid"/>
            <a:headEnd type="none" w="sm" len="sm"/>
            <a:tailEnd type="none" w="sm" len="sm"/>
          </a:ln>
        </p:spPr>
        <p:txBody>
          <a:bodyPr/>
          <a:lstStyle/>
          <a:p>
            <a:endParaRPr lang="fr-FR" dirty="0"/>
          </a:p>
        </p:txBody>
      </p:sp>
      <p:pic>
        <p:nvPicPr>
          <p:cNvPr id="25" name="Image 24" descr="Une image contenant texte, Police, carte de visite, capture d’écran&#10;&#10;Description générée automatiquement">
            <a:extLst>
              <a:ext uri="{FF2B5EF4-FFF2-40B4-BE49-F238E27FC236}">
                <a16:creationId xmlns:a16="http://schemas.microsoft.com/office/drawing/2014/main" id="{0964A0B6-9FE2-759C-F4E2-E1334BC229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0970" b="20283"/>
          <a:stretch/>
        </p:blipFill>
        <p:spPr>
          <a:xfrm>
            <a:off x="1021412" y="889707"/>
            <a:ext cx="4584453" cy="1353256"/>
          </a:xfrm>
          <a:prstGeom prst="rect">
            <a:avLst/>
          </a:prstGeom>
        </p:spPr>
      </p:pic>
      <p:sp>
        <p:nvSpPr>
          <p:cNvPr id="28" name="Rectangle 27">
            <a:extLst>
              <a:ext uri="{FF2B5EF4-FFF2-40B4-BE49-F238E27FC236}">
                <a16:creationId xmlns:a16="http://schemas.microsoft.com/office/drawing/2014/main" id="{EAA8D775-5DE6-EEDD-A6A0-6627A67592E8}"/>
              </a:ext>
            </a:extLst>
          </p:cNvPr>
          <p:cNvSpPr/>
          <p:nvPr/>
        </p:nvSpPr>
        <p:spPr>
          <a:xfrm>
            <a:off x="7537924" y="5372100"/>
            <a:ext cx="10174767" cy="4342554"/>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7" name="Connecteur droit 26">
            <a:extLst>
              <a:ext uri="{FF2B5EF4-FFF2-40B4-BE49-F238E27FC236}">
                <a16:creationId xmlns:a16="http://schemas.microsoft.com/office/drawing/2014/main" id="{94A16A63-D05C-3B4F-B258-8870DD01030F}"/>
              </a:ext>
            </a:extLst>
          </p:cNvPr>
          <p:cNvCxnSpPr/>
          <p:nvPr/>
        </p:nvCxnSpPr>
        <p:spPr>
          <a:xfrm>
            <a:off x="0" y="4914901"/>
            <a:ext cx="18288000" cy="0"/>
          </a:xfrm>
          <a:prstGeom prst="line">
            <a:avLst/>
          </a:prstGeom>
          <a:ln w="76200">
            <a:solidFill>
              <a:srgbClr val="58B34B"/>
            </a:solidFill>
          </a:ln>
        </p:spPr>
        <p:style>
          <a:lnRef idx="1">
            <a:schemeClr val="accent1"/>
          </a:lnRef>
          <a:fillRef idx="0">
            <a:schemeClr val="accent1"/>
          </a:fillRef>
          <a:effectRef idx="0">
            <a:schemeClr val="accent1"/>
          </a:effectRef>
          <a:fontRef idx="minor">
            <a:schemeClr val="tx1"/>
          </a:fontRef>
        </p:style>
      </p:cxnSp>
      <p:sp>
        <p:nvSpPr>
          <p:cNvPr id="17" name="TextBox 10">
            <a:extLst>
              <a:ext uri="{FF2B5EF4-FFF2-40B4-BE49-F238E27FC236}">
                <a16:creationId xmlns:a16="http://schemas.microsoft.com/office/drawing/2014/main" id="{E95B1E6F-A18A-3F9E-07EB-802DDB866DF4}"/>
              </a:ext>
            </a:extLst>
          </p:cNvPr>
          <p:cNvSpPr txBox="1"/>
          <p:nvPr/>
        </p:nvSpPr>
        <p:spPr>
          <a:xfrm>
            <a:off x="7882444" y="6167143"/>
            <a:ext cx="2023556" cy="1600438"/>
          </a:xfrm>
          <a:prstGeom prst="rect">
            <a:avLst/>
          </a:prstGeom>
        </p:spPr>
        <p:txBody>
          <a:bodyPr wrap="square" lIns="0" tIns="0" rIns="0" bIns="0" rtlCol="0" anchor="t">
            <a:spAutoFit/>
          </a:bodyPr>
          <a:lstStyle/>
          <a:p>
            <a:r>
              <a:rPr lang="fr-FR" sz="2400" b="1" spc="-64" dirty="0">
                <a:solidFill>
                  <a:srgbClr val="5D4231"/>
                </a:solidFill>
                <a:latin typeface="+mj-lt"/>
              </a:rPr>
              <a:t>Paris</a:t>
            </a:r>
          </a:p>
          <a:p>
            <a:pPr marR="0" algn="just" rtl="0"/>
            <a:endParaRPr lang="fr-FR" sz="2400" b="0" i="0" u="none" strike="noStrike" baseline="30000" dirty="0">
              <a:solidFill>
                <a:srgbClr val="5D4231"/>
              </a:solidFill>
              <a:latin typeface="+mj-lt"/>
            </a:endParaRPr>
          </a:p>
          <a:p>
            <a:pPr marR="0" algn="just" rtl="0"/>
            <a:r>
              <a:rPr lang="fr-FR" sz="2400" baseline="30000" dirty="0">
                <a:solidFill>
                  <a:srgbClr val="5D4231"/>
                </a:solidFill>
                <a:latin typeface="+mj-lt"/>
              </a:rPr>
              <a:t>149</a:t>
            </a:r>
            <a:r>
              <a:rPr lang="fr-FR" sz="2400" b="0" i="0" u="none" strike="noStrike" baseline="30000" dirty="0">
                <a:solidFill>
                  <a:srgbClr val="5D4231"/>
                </a:solidFill>
                <a:latin typeface="+mj-lt"/>
              </a:rPr>
              <a:t> rue de Bercy</a:t>
            </a:r>
          </a:p>
          <a:p>
            <a:pPr marR="0" algn="just" rtl="0"/>
            <a:r>
              <a:rPr lang="fr-FR" sz="2400" b="0" i="0" u="none" strike="noStrike" baseline="30000" dirty="0">
                <a:solidFill>
                  <a:srgbClr val="5D4231"/>
                </a:solidFill>
                <a:latin typeface="+mj-lt"/>
              </a:rPr>
              <a:t>75012 Paris</a:t>
            </a:r>
          </a:p>
          <a:p>
            <a:pPr marR="0" algn="just" rtl="0"/>
            <a:r>
              <a:rPr lang="fr-FR" sz="2400" b="0" i="0" u="none" strike="noStrike" baseline="30000" dirty="0">
                <a:solidFill>
                  <a:srgbClr val="5D4231"/>
                </a:solidFill>
                <a:latin typeface="+mj-lt"/>
              </a:rPr>
              <a:t>Tel : 01 </a:t>
            </a:r>
            <a:r>
              <a:rPr lang="fr-FR" sz="2400" baseline="30000" dirty="0">
                <a:solidFill>
                  <a:srgbClr val="5D4231"/>
                </a:solidFill>
                <a:latin typeface="+mj-lt"/>
              </a:rPr>
              <a:t>84 75 08 35</a:t>
            </a:r>
            <a:endParaRPr lang="fr-FR" sz="2400" b="0" i="0" u="none" strike="noStrike" baseline="30000" dirty="0">
              <a:solidFill>
                <a:srgbClr val="5D4231"/>
              </a:solidFill>
              <a:latin typeface="+mj-lt"/>
            </a:endParaRPr>
          </a:p>
          <a:p>
            <a:pPr marR="0" algn="just" rtl="0"/>
            <a:r>
              <a:rPr lang="fr-FR" sz="2400" b="0" i="0" u="none" strike="noStrike" baseline="30000" dirty="0">
                <a:solidFill>
                  <a:srgbClr val="5D4231"/>
                </a:solidFill>
                <a:latin typeface="+mj-lt"/>
              </a:rPr>
              <a:t>Mail : </a:t>
            </a:r>
            <a:r>
              <a:rPr lang="fr-FR" sz="2400" b="0" i="0" u="none" strike="noStrike" baseline="30000" dirty="0">
                <a:solidFill>
                  <a:srgbClr val="5D4231"/>
                </a:solidFill>
                <a:latin typeface="+mj-lt"/>
                <a:hlinkClick r:id="rId10">
                  <a:extLst>
                    <a:ext uri="{A12FA001-AC4F-418D-AE19-62706E023703}">
                      <ahyp:hlinkClr xmlns:ahyp="http://schemas.microsoft.com/office/drawing/2018/hyperlinkcolor" val="tx"/>
                    </a:ext>
                  </a:extLst>
                </a:hlinkClick>
              </a:rPr>
              <a:t>paris@fnr.coop</a:t>
            </a:r>
            <a:endParaRPr lang="fr-FR" sz="2400" b="0" i="0" u="none" strike="noStrike" baseline="30000" dirty="0">
              <a:solidFill>
                <a:srgbClr val="5D4231"/>
              </a:solidFill>
              <a:latin typeface="+mj-lt"/>
            </a:endParaRPr>
          </a:p>
        </p:txBody>
      </p:sp>
      <p:sp>
        <p:nvSpPr>
          <p:cNvPr id="18" name="TextBox 10">
            <a:extLst>
              <a:ext uri="{FF2B5EF4-FFF2-40B4-BE49-F238E27FC236}">
                <a16:creationId xmlns:a16="http://schemas.microsoft.com/office/drawing/2014/main" id="{59E1F36C-874C-78FC-789F-5A50C7CACDC1}"/>
              </a:ext>
            </a:extLst>
          </p:cNvPr>
          <p:cNvSpPr txBox="1"/>
          <p:nvPr/>
        </p:nvSpPr>
        <p:spPr>
          <a:xfrm>
            <a:off x="15211780" y="6186512"/>
            <a:ext cx="2510608" cy="1600438"/>
          </a:xfrm>
          <a:prstGeom prst="rect">
            <a:avLst/>
          </a:prstGeom>
        </p:spPr>
        <p:txBody>
          <a:bodyPr wrap="square" lIns="0" tIns="0" rIns="0" bIns="0" rtlCol="0" anchor="t">
            <a:spAutoFit/>
          </a:bodyPr>
          <a:lstStyle/>
          <a:p>
            <a:r>
              <a:rPr lang="fr-FR" sz="2400" b="1" spc="-64" dirty="0">
                <a:solidFill>
                  <a:srgbClr val="5D4231"/>
                </a:solidFill>
                <a:latin typeface="+mj-lt"/>
              </a:rPr>
              <a:t>Corse</a:t>
            </a:r>
          </a:p>
          <a:p>
            <a:pPr marR="0" algn="just" rtl="0"/>
            <a:endParaRPr lang="fr-FR" sz="2400" b="0" i="0" u="none" strike="noStrike" baseline="30000" dirty="0">
              <a:solidFill>
                <a:srgbClr val="5D4231"/>
              </a:solidFill>
              <a:latin typeface="+mj-lt"/>
            </a:endParaRPr>
          </a:p>
          <a:p>
            <a:pPr marR="0" algn="just" rtl="0"/>
            <a:r>
              <a:rPr lang="fr-FR" sz="2400" b="0" i="0" u="none" strike="noStrike" baseline="30000" dirty="0">
                <a:solidFill>
                  <a:srgbClr val="5D4231"/>
                </a:solidFill>
                <a:latin typeface="+mj-lt"/>
              </a:rPr>
              <a:t>CC Saint-Joseph</a:t>
            </a:r>
          </a:p>
          <a:p>
            <a:pPr marR="0" algn="just" rtl="0"/>
            <a:r>
              <a:rPr lang="fr-FR" sz="2400" b="0" i="0" u="none" strike="noStrike" baseline="30000" dirty="0">
                <a:solidFill>
                  <a:srgbClr val="5D4231"/>
                </a:solidFill>
                <a:latin typeface="+mj-lt"/>
              </a:rPr>
              <a:t>20700 Ajaccio</a:t>
            </a:r>
          </a:p>
          <a:p>
            <a:pPr marR="0" algn="just" rtl="0"/>
            <a:r>
              <a:rPr lang="fr-FR" sz="2400" b="0" i="0" u="none" strike="noStrike" baseline="30000" dirty="0">
                <a:solidFill>
                  <a:srgbClr val="5D4231"/>
                </a:solidFill>
                <a:latin typeface="+mj-lt"/>
              </a:rPr>
              <a:t>Tel : 04 95 21 38 76</a:t>
            </a:r>
          </a:p>
          <a:p>
            <a:pPr marR="0" algn="just" rtl="0"/>
            <a:r>
              <a:rPr lang="fr-FR" sz="2400" b="0" i="0" u="none" strike="noStrike" baseline="30000" dirty="0">
                <a:solidFill>
                  <a:srgbClr val="5D4231"/>
                </a:solidFill>
                <a:latin typeface="+mj-lt"/>
              </a:rPr>
              <a:t>Mail : </a:t>
            </a:r>
            <a:r>
              <a:rPr lang="fr-FR" sz="2400" b="0" i="0" u="none" strike="noStrike" baseline="30000" dirty="0">
                <a:solidFill>
                  <a:srgbClr val="5D4231"/>
                </a:solidFill>
                <a:latin typeface="+mj-lt"/>
                <a:hlinkClick r:id="rId11">
                  <a:extLst>
                    <a:ext uri="{A12FA001-AC4F-418D-AE19-62706E023703}">
                      <ahyp:hlinkClr xmlns:ahyp="http://schemas.microsoft.com/office/drawing/2018/hyperlinkcolor" val="tx"/>
                    </a:ext>
                  </a:extLst>
                </a:hlinkClick>
              </a:rPr>
              <a:t>fnr.forcioli</a:t>
            </a:r>
            <a:r>
              <a:rPr lang="fr-FR" sz="2400" baseline="30000" dirty="0">
                <a:solidFill>
                  <a:srgbClr val="5D4231"/>
                </a:solidFill>
                <a:latin typeface="+mj-lt"/>
                <a:hlinkClick r:id="rId11">
                  <a:extLst>
                    <a:ext uri="{A12FA001-AC4F-418D-AE19-62706E023703}">
                      <ahyp:hlinkClr xmlns:ahyp="http://schemas.microsoft.com/office/drawing/2018/hyperlinkcolor" val="tx"/>
                    </a:ext>
                  </a:extLst>
                </a:hlinkClick>
              </a:rPr>
              <a:t>@orange.fr</a:t>
            </a:r>
            <a:endParaRPr lang="fr-FR" sz="2400" baseline="30000" dirty="0">
              <a:solidFill>
                <a:srgbClr val="5D4231"/>
              </a:solidFill>
              <a:latin typeface="+mj-lt"/>
            </a:endParaRPr>
          </a:p>
        </p:txBody>
      </p:sp>
      <p:sp>
        <p:nvSpPr>
          <p:cNvPr id="19" name="TextBox 10">
            <a:extLst>
              <a:ext uri="{FF2B5EF4-FFF2-40B4-BE49-F238E27FC236}">
                <a16:creationId xmlns:a16="http://schemas.microsoft.com/office/drawing/2014/main" id="{B9ACEBBE-663F-D2C0-8D40-9B2B6E0DF976}"/>
              </a:ext>
            </a:extLst>
          </p:cNvPr>
          <p:cNvSpPr txBox="1"/>
          <p:nvPr/>
        </p:nvSpPr>
        <p:spPr>
          <a:xfrm>
            <a:off x="10063903" y="6173116"/>
            <a:ext cx="2016806" cy="1600438"/>
          </a:xfrm>
          <a:prstGeom prst="rect">
            <a:avLst/>
          </a:prstGeom>
        </p:spPr>
        <p:txBody>
          <a:bodyPr wrap="square" lIns="0" tIns="0" rIns="0" bIns="0" rtlCol="0" anchor="t">
            <a:spAutoFit/>
          </a:bodyPr>
          <a:lstStyle/>
          <a:p>
            <a:r>
              <a:rPr lang="fr-FR" sz="2400" b="1" spc="-64" dirty="0">
                <a:solidFill>
                  <a:srgbClr val="5D4231"/>
                </a:solidFill>
                <a:latin typeface="+mj-lt"/>
              </a:rPr>
              <a:t>Alsace</a:t>
            </a:r>
          </a:p>
          <a:p>
            <a:pPr marR="0" algn="just" rtl="0"/>
            <a:r>
              <a:rPr lang="fr-FR" sz="2400" b="0" i="0" u="none" strike="noStrike" baseline="30000" dirty="0">
                <a:solidFill>
                  <a:srgbClr val="5D4231"/>
                </a:solidFill>
                <a:latin typeface="+mj-lt"/>
              </a:rPr>
              <a:t> </a:t>
            </a:r>
          </a:p>
          <a:p>
            <a:pPr marR="0" algn="just" rtl="0"/>
            <a:r>
              <a:rPr lang="fr-FR" sz="2400" b="0" i="0" u="none" strike="noStrike" baseline="30000" dirty="0">
                <a:solidFill>
                  <a:srgbClr val="5D4231"/>
                </a:solidFill>
                <a:latin typeface="+mj-lt"/>
              </a:rPr>
              <a:t>1A rue du </a:t>
            </a:r>
            <a:r>
              <a:rPr lang="fr-FR" sz="2400" b="0" i="0" u="none" strike="noStrike" baseline="30000" dirty="0" err="1">
                <a:solidFill>
                  <a:srgbClr val="5D4231"/>
                </a:solidFill>
                <a:latin typeface="+mj-lt"/>
              </a:rPr>
              <a:t>Sonnenglanz</a:t>
            </a:r>
            <a:endParaRPr lang="fr-FR" sz="2400" b="0" i="0" u="none" strike="noStrike" baseline="30000" dirty="0">
              <a:solidFill>
                <a:srgbClr val="5D4231"/>
              </a:solidFill>
              <a:latin typeface="+mj-lt"/>
            </a:endParaRPr>
          </a:p>
          <a:p>
            <a:pPr marR="0" algn="just" rtl="0"/>
            <a:r>
              <a:rPr lang="fr-FR" sz="2400" b="0" i="0" u="none" strike="noStrike" baseline="30000" dirty="0">
                <a:solidFill>
                  <a:srgbClr val="5D4231"/>
                </a:solidFill>
                <a:latin typeface="+mj-lt"/>
              </a:rPr>
              <a:t>68980 Beblenheim</a:t>
            </a:r>
          </a:p>
          <a:p>
            <a:pPr marR="0" algn="just" rtl="0"/>
            <a:r>
              <a:rPr lang="fr-FR" sz="2400" b="0" i="0" u="none" strike="noStrike" baseline="30000" dirty="0">
                <a:solidFill>
                  <a:srgbClr val="5D4231"/>
                </a:solidFill>
                <a:latin typeface="+mj-lt"/>
              </a:rPr>
              <a:t>Tel : 03 89 21 62 50</a:t>
            </a:r>
          </a:p>
          <a:p>
            <a:pPr marR="0" algn="just" rtl="0"/>
            <a:r>
              <a:rPr lang="fr-FR" sz="2400" b="0" i="0" u="none" strike="noStrike" baseline="30000" dirty="0">
                <a:solidFill>
                  <a:srgbClr val="5D4231"/>
                </a:solidFill>
                <a:latin typeface="+mj-lt"/>
              </a:rPr>
              <a:t>Mail : </a:t>
            </a:r>
            <a:r>
              <a:rPr lang="fr-FR" sz="2400" b="0" i="0" u="none" strike="noStrike" baseline="30000" dirty="0">
                <a:solidFill>
                  <a:srgbClr val="5D4231"/>
                </a:solidFill>
                <a:latin typeface="+mj-lt"/>
                <a:hlinkClick r:id="rId12">
                  <a:extLst>
                    <a:ext uri="{A12FA001-AC4F-418D-AE19-62706E023703}">
                      <ahyp:hlinkClr xmlns:ahyp="http://schemas.microsoft.com/office/drawing/2018/hyperlinkcolor" val="tx"/>
                    </a:ext>
                  </a:extLst>
                </a:hlinkClick>
              </a:rPr>
              <a:t>alsace@fnr.coop</a:t>
            </a:r>
            <a:r>
              <a:rPr lang="fr-FR" sz="2400" b="0" i="0" u="none" strike="noStrike" baseline="30000" dirty="0">
                <a:solidFill>
                  <a:srgbClr val="5D4231"/>
                </a:solidFill>
                <a:latin typeface="+mj-lt"/>
              </a:rPr>
              <a:t> </a:t>
            </a:r>
          </a:p>
        </p:txBody>
      </p:sp>
      <p:sp>
        <p:nvSpPr>
          <p:cNvPr id="20" name="TextBox 10">
            <a:extLst>
              <a:ext uri="{FF2B5EF4-FFF2-40B4-BE49-F238E27FC236}">
                <a16:creationId xmlns:a16="http://schemas.microsoft.com/office/drawing/2014/main" id="{C3480005-5630-725C-21C3-59730CED19FE}"/>
              </a:ext>
            </a:extLst>
          </p:cNvPr>
          <p:cNvSpPr txBox="1"/>
          <p:nvPr/>
        </p:nvSpPr>
        <p:spPr>
          <a:xfrm>
            <a:off x="12703405" y="6181374"/>
            <a:ext cx="2305846" cy="1600438"/>
          </a:xfrm>
          <a:prstGeom prst="rect">
            <a:avLst/>
          </a:prstGeom>
        </p:spPr>
        <p:txBody>
          <a:bodyPr wrap="square" lIns="0" tIns="0" rIns="0" bIns="0" rtlCol="0" anchor="t">
            <a:spAutoFit/>
          </a:bodyPr>
          <a:lstStyle/>
          <a:p>
            <a:r>
              <a:rPr lang="fr-FR" sz="2400" b="1" spc="-64" dirty="0">
                <a:solidFill>
                  <a:srgbClr val="5D4231"/>
                </a:solidFill>
                <a:latin typeface="+mj-lt"/>
              </a:rPr>
              <a:t>Bourgogne</a:t>
            </a:r>
          </a:p>
          <a:p>
            <a:pPr marR="0" algn="just" rtl="0"/>
            <a:endParaRPr lang="fr-FR" sz="2400" b="0" i="0" u="none" strike="noStrike" baseline="30000" dirty="0">
              <a:solidFill>
                <a:srgbClr val="5D4231"/>
              </a:solidFill>
              <a:latin typeface="+mj-lt"/>
            </a:endParaRPr>
          </a:p>
          <a:p>
            <a:pPr marR="0" algn="just" rtl="0"/>
            <a:r>
              <a:rPr lang="fr-FR" sz="2400" b="0" i="0" u="none" strike="noStrike" baseline="30000" dirty="0">
                <a:solidFill>
                  <a:srgbClr val="5D4231"/>
                </a:solidFill>
                <a:latin typeface="+mj-lt"/>
              </a:rPr>
              <a:t>4 rue Davout </a:t>
            </a:r>
          </a:p>
          <a:p>
            <a:pPr marR="0" algn="just" rtl="0"/>
            <a:r>
              <a:rPr lang="fr-FR" sz="2400" b="0" i="0" u="none" strike="noStrike" baseline="30000" dirty="0">
                <a:solidFill>
                  <a:srgbClr val="5D4231"/>
                </a:solidFill>
                <a:latin typeface="+mj-lt"/>
              </a:rPr>
              <a:t>21000 Dijon</a:t>
            </a:r>
          </a:p>
          <a:p>
            <a:pPr marR="0" algn="just" rtl="0"/>
            <a:r>
              <a:rPr lang="fr-FR" sz="2400" b="0" i="0" u="none" strike="noStrike" baseline="30000" dirty="0">
                <a:solidFill>
                  <a:srgbClr val="5D4231"/>
                </a:solidFill>
                <a:latin typeface="+mj-lt"/>
              </a:rPr>
              <a:t>Tel : 03 80 69 42 02</a:t>
            </a:r>
          </a:p>
          <a:p>
            <a:pPr marR="0" algn="just" rtl="0"/>
            <a:r>
              <a:rPr lang="fr-FR" sz="2400" b="0" i="0" u="none" strike="noStrike" baseline="30000" dirty="0">
                <a:solidFill>
                  <a:srgbClr val="5D4231"/>
                </a:solidFill>
                <a:latin typeface="+mj-lt"/>
              </a:rPr>
              <a:t>Mail : </a:t>
            </a:r>
            <a:r>
              <a:rPr lang="fr-FR" sz="2400" b="0" i="0" u="none" strike="noStrike" baseline="30000" dirty="0">
                <a:solidFill>
                  <a:srgbClr val="5D4231"/>
                </a:solidFill>
                <a:latin typeface="+mj-lt"/>
                <a:hlinkClick r:id="rId13">
                  <a:extLst>
                    <a:ext uri="{A12FA001-AC4F-418D-AE19-62706E023703}">
                      <ahyp:hlinkClr xmlns:ahyp="http://schemas.microsoft.com/office/drawing/2018/hyperlinkcolor" val="tx"/>
                    </a:ext>
                  </a:extLst>
                </a:hlinkClick>
              </a:rPr>
              <a:t>bourgogne@fnr.coop</a:t>
            </a:r>
            <a:endParaRPr lang="fr-FR" sz="2400" b="0" i="0" u="none" strike="noStrike" baseline="30000" dirty="0">
              <a:solidFill>
                <a:srgbClr val="5D4231"/>
              </a:solidFill>
              <a:latin typeface="+mj-lt"/>
            </a:endParaRPr>
          </a:p>
        </p:txBody>
      </p:sp>
      <p:sp>
        <p:nvSpPr>
          <p:cNvPr id="21" name="TextBox 10">
            <a:extLst>
              <a:ext uri="{FF2B5EF4-FFF2-40B4-BE49-F238E27FC236}">
                <a16:creationId xmlns:a16="http://schemas.microsoft.com/office/drawing/2014/main" id="{8D72101F-5EA3-B2FE-0C67-AE522B7F6F61}"/>
              </a:ext>
            </a:extLst>
          </p:cNvPr>
          <p:cNvSpPr txBox="1"/>
          <p:nvPr/>
        </p:nvSpPr>
        <p:spPr>
          <a:xfrm>
            <a:off x="7882444" y="7791769"/>
            <a:ext cx="2023556" cy="1600438"/>
          </a:xfrm>
          <a:prstGeom prst="rect">
            <a:avLst/>
          </a:prstGeom>
        </p:spPr>
        <p:txBody>
          <a:bodyPr wrap="square" lIns="0" tIns="0" rIns="0" bIns="0" rtlCol="0" anchor="t">
            <a:spAutoFit/>
          </a:bodyPr>
          <a:lstStyle/>
          <a:p>
            <a:r>
              <a:rPr lang="fr-FR" sz="2400" b="1" spc="-64" dirty="0">
                <a:solidFill>
                  <a:srgbClr val="5D4231"/>
                </a:solidFill>
                <a:latin typeface="+mj-lt"/>
              </a:rPr>
              <a:t>Lorraine</a:t>
            </a:r>
          </a:p>
          <a:p>
            <a:pPr marR="0" algn="just" rtl="0"/>
            <a:endParaRPr lang="fr-FR" sz="2400" b="0" i="0" u="none" strike="noStrike" baseline="30000" dirty="0">
              <a:solidFill>
                <a:srgbClr val="5D4231"/>
              </a:solidFill>
              <a:latin typeface="+mj-lt"/>
            </a:endParaRPr>
          </a:p>
          <a:p>
            <a:pPr marR="0" algn="just" rtl="0"/>
            <a:r>
              <a:rPr lang="fr-FR" sz="2400" baseline="30000" dirty="0">
                <a:solidFill>
                  <a:srgbClr val="5D4231"/>
                </a:solidFill>
                <a:latin typeface="+mj-lt"/>
              </a:rPr>
              <a:t>217 rue du ruisseau</a:t>
            </a:r>
            <a:endParaRPr lang="fr-FR" sz="2400" b="0" i="0" u="none" strike="noStrike" baseline="30000" dirty="0">
              <a:solidFill>
                <a:srgbClr val="5D4231"/>
              </a:solidFill>
              <a:latin typeface="+mj-lt"/>
            </a:endParaRPr>
          </a:p>
          <a:p>
            <a:pPr marR="0" algn="just" rtl="0"/>
            <a:r>
              <a:rPr lang="fr-FR" sz="2400" baseline="30000" dirty="0">
                <a:solidFill>
                  <a:srgbClr val="5D4231"/>
                </a:solidFill>
                <a:latin typeface="+mj-lt"/>
              </a:rPr>
              <a:t>57155 Marly</a:t>
            </a:r>
            <a:endParaRPr lang="fr-FR" sz="2400" b="0" i="0" u="none" strike="noStrike" baseline="30000" dirty="0">
              <a:solidFill>
                <a:srgbClr val="5D4231"/>
              </a:solidFill>
              <a:latin typeface="+mj-lt"/>
            </a:endParaRPr>
          </a:p>
          <a:p>
            <a:pPr marR="0" algn="just" rtl="0"/>
            <a:r>
              <a:rPr lang="fr-FR" sz="2400" b="0" i="0" u="none" strike="noStrike" baseline="30000" dirty="0">
                <a:solidFill>
                  <a:srgbClr val="5D4231"/>
                </a:solidFill>
                <a:latin typeface="+mj-lt"/>
              </a:rPr>
              <a:t>Tel : 03 87 36 99 00</a:t>
            </a:r>
          </a:p>
          <a:p>
            <a:pPr marR="0" algn="just" rtl="0"/>
            <a:r>
              <a:rPr lang="fr-FR" sz="2400" b="0" i="0" u="none" strike="noStrike" baseline="30000" dirty="0">
                <a:solidFill>
                  <a:srgbClr val="5D4231"/>
                </a:solidFill>
                <a:latin typeface="+mj-lt"/>
              </a:rPr>
              <a:t>Mail : </a:t>
            </a:r>
            <a:r>
              <a:rPr lang="fr-FR" sz="2400" b="0" i="0" u="none" strike="noStrike" baseline="30000" dirty="0">
                <a:solidFill>
                  <a:srgbClr val="5D4231"/>
                </a:solidFill>
                <a:latin typeface="+mj-lt"/>
                <a:hlinkClick r:id="rId10">
                  <a:extLst>
                    <a:ext uri="{A12FA001-AC4F-418D-AE19-62706E023703}">
                      <ahyp:hlinkClr xmlns:ahyp="http://schemas.microsoft.com/office/drawing/2018/hyperlinkcolor" val="tx"/>
                    </a:ext>
                  </a:extLst>
                </a:hlinkClick>
              </a:rPr>
              <a:t>lorraine@fnr.coop</a:t>
            </a:r>
            <a:endParaRPr lang="fr-FR" sz="2400" b="0" i="0" u="none" strike="noStrike" baseline="30000" dirty="0">
              <a:solidFill>
                <a:srgbClr val="5D4231"/>
              </a:solidFill>
              <a:latin typeface="+mj-lt"/>
            </a:endParaRPr>
          </a:p>
        </p:txBody>
      </p:sp>
      <p:sp>
        <p:nvSpPr>
          <p:cNvPr id="30" name="TextBox 10">
            <a:extLst>
              <a:ext uri="{FF2B5EF4-FFF2-40B4-BE49-F238E27FC236}">
                <a16:creationId xmlns:a16="http://schemas.microsoft.com/office/drawing/2014/main" id="{568B61C1-DC3C-D024-60CF-218CF4504653}"/>
              </a:ext>
            </a:extLst>
          </p:cNvPr>
          <p:cNvSpPr txBox="1"/>
          <p:nvPr/>
        </p:nvSpPr>
        <p:spPr>
          <a:xfrm>
            <a:off x="10058400" y="7799827"/>
            <a:ext cx="2629977" cy="1600438"/>
          </a:xfrm>
          <a:prstGeom prst="rect">
            <a:avLst/>
          </a:prstGeom>
        </p:spPr>
        <p:txBody>
          <a:bodyPr wrap="square" lIns="0" tIns="0" rIns="0" bIns="0" rtlCol="0" anchor="t">
            <a:spAutoFit/>
          </a:bodyPr>
          <a:lstStyle/>
          <a:p>
            <a:r>
              <a:rPr lang="fr-FR" sz="2400" b="1" spc="-64" dirty="0">
                <a:solidFill>
                  <a:srgbClr val="5D4231"/>
                </a:solidFill>
                <a:latin typeface="+mj-lt"/>
              </a:rPr>
              <a:t>Franche-Comté</a:t>
            </a:r>
          </a:p>
          <a:p>
            <a:pPr marR="0" algn="just" rtl="0"/>
            <a:endParaRPr lang="fr-FR" sz="2400" b="0" i="0" u="none" strike="noStrike" baseline="30000" dirty="0">
              <a:solidFill>
                <a:srgbClr val="5D4231"/>
              </a:solidFill>
              <a:latin typeface="+mj-lt"/>
            </a:endParaRPr>
          </a:p>
          <a:p>
            <a:pPr marR="0" algn="just" rtl="0"/>
            <a:r>
              <a:rPr lang="fr-FR" sz="2400" b="0" i="0" u="none" strike="noStrike" baseline="30000" dirty="0">
                <a:solidFill>
                  <a:srgbClr val="5D4231"/>
                </a:solidFill>
                <a:latin typeface="+mj-lt"/>
              </a:rPr>
              <a:t>4 rue de Nozières</a:t>
            </a:r>
          </a:p>
          <a:p>
            <a:pPr marR="0" algn="just" rtl="0"/>
            <a:r>
              <a:rPr lang="fr-FR" sz="2400" b="0" i="0" u="none" strike="noStrike" baseline="30000" dirty="0">
                <a:solidFill>
                  <a:srgbClr val="5D4231"/>
                </a:solidFill>
                <a:latin typeface="+mj-lt"/>
              </a:rPr>
              <a:t>25770 Serre les Sapins</a:t>
            </a:r>
          </a:p>
          <a:p>
            <a:pPr marR="0" algn="just" rtl="0"/>
            <a:r>
              <a:rPr lang="fr-FR" sz="2400" b="0" i="0" u="none" strike="noStrike" baseline="30000" dirty="0">
                <a:solidFill>
                  <a:srgbClr val="5D4231"/>
                </a:solidFill>
                <a:latin typeface="+mj-lt"/>
              </a:rPr>
              <a:t>Tel : 03 81 61 35 00</a:t>
            </a:r>
          </a:p>
          <a:p>
            <a:pPr marR="0" algn="just" rtl="0"/>
            <a:r>
              <a:rPr lang="fr-FR" sz="2400" b="0" i="0" u="none" strike="noStrike" baseline="30000" dirty="0">
                <a:solidFill>
                  <a:srgbClr val="5D4231"/>
                </a:solidFill>
                <a:latin typeface="+mj-lt"/>
              </a:rPr>
              <a:t>Mail : </a:t>
            </a:r>
            <a:r>
              <a:rPr lang="fr-FR" sz="2400" b="0" i="0" u="none" strike="noStrike" baseline="30000" dirty="0">
                <a:solidFill>
                  <a:srgbClr val="5D4231"/>
                </a:solidFill>
                <a:latin typeface="+mj-lt"/>
                <a:hlinkClick r:id="rId14">
                  <a:extLst>
                    <a:ext uri="{A12FA001-AC4F-418D-AE19-62706E023703}">
                      <ahyp:hlinkClr xmlns:ahyp="http://schemas.microsoft.com/office/drawing/2018/hyperlinkcolor" val="tx"/>
                    </a:ext>
                  </a:extLst>
                </a:hlinkClick>
              </a:rPr>
              <a:t>franch-comte@fnr.coop</a:t>
            </a:r>
            <a:endParaRPr lang="fr-FR" sz="2400" b="0" i="0" u="none" strike="noStrike" baseline="30000" dirty="0">
              <a:solidFill>
                <a:srgbClr val="5D4231"/>
              </a:solidFill>
              <a:latin typeface="+mj-lt"/>
            </a:endParaRPr>
          </a:p>
        </p:txBody>
      </p:sp>
      <p:sp>
        <p:nvSpPr>
          <p:cNvPr id="31" name="TextBox 10">
            <a:extLst>
              <a:ext uri="{FF2B5EF4-FFF2-40B4-BE49-F238E27FC236}">
                <a16:creationId xmlns:a16="http://schemas.microsoft.com/office/drawing/2014/main" id="{92914B8F-8297-660D-195D-3919CA4E2D72}"/>
              </a:ext>
            </a:extLst>
          </p:cNvPr>
          <p:cNvSpPr txBox="1"/>
          <p:nvPr/>
        </p:nvSpPr>
        <p:spPr>
          <a:xfrm>
            <a:off x="12703405" y="7791769"/>
            <a:ext cx="2510604" cy="1600438"/>
          </a:xfrm>
          <a:prstGeom prst="rect">
            <a:avLst/>
          </a:prstGeom>
        </p:spPr>
        <p:txBody>
          <a:bodyPr wrap="square" lIns="0" tIns="0" rIns="0" bIns="0" rtlCol="0" anchor="t">
            <a:spAutoFit/>
          </a:bodyPr>
          <a:lstStyle/>
          <a:p>
            <a:r>
              <a:rPr lang="fr-FR" sz="2400" b="1" spc="-64" dirty="0">
                <a:solidFill>
                  <a:srgbClr val="5D4231"/>
                </a:solidFill>
                <a:latin typeface="+mj-lt"/>
              </a:rPr>
              <a:t>Sud</a:t>
            </a:r>
          </a:p>
          <a:p>
            <a:pPr marR="0" algn="just" rtl="0"/>
            <a:endParaRPr lang="fr-FR" sz="2400" b="0" i="0" u="none" strike="noStrike" baseline="30000" dirty="0">
              <a:solidFill>
                <a:srgbClr val="5D4231"/>
              </a:solidFill>
              <a:latin typeface="+mj-lt"/>
            </a:endParaRPr>
          </a:p>
          <a:p>
            <a:pPr marR="0" algn="just" rtl="0"/>
            <a:r>
              <a:rPr lang="fr-FR" sz="2400" b="0" i="0" u="none" strike="noStrike" baseline="30000" dirty="0">
                <a:solidFill>
                  <a:srgbClr val="5D4231"/>
                </a:solidFill>
                <a:latin typeface="+mj-lt"/>
              </a:rPr>
              <a:t>2 avenue Daniel Brisebois</a:t>
            </a:r>
          </a:p>
          <a:p>
            <a:pPr marR="0" algn="just" rtl="0"/>
            <a:r>
              <a:rPr lang="fr-FR" sz="2400" b="0" i="0" u="none" strike="noStrike" baseline="30000" dirty="0">
                <a:solidFill>
                  <a:srgbClr val="5D4231"/>
                </a:solidFill>
                <a:latin typeface="+mj-lt"/>
              </a:rPr>
              <a:t>31322 Castanet </a:t>
            </a:r>
            <a:r>
              <a:rPr lang="fr-FR" sz="2400" b="0" i="0" u="none" strike="noStrike" baseline="30000" dirty="0" err="1">
                <a:solidFill>
                  <a:srgbClr val="5D4231"/>
                </a:solidFill>
                <a:latin typeface="+mj-lt"/>
              </a:rPr>
              <a:t>Tolosan</a:t>
            </a:r>
            <a:endParaRPr lang="fr-FR" sz="2400" b="0" i="0" u="none" strike="noStrike" baseline="30000" dirty="0">
              <a:solidFill>
                <a:srgbClr val="5D4231"/>
              </a:solidFill>
              <a:latin typeface="+mj-lt"/>
            </a:endParaRPr>
          </a:p>
          <a:p>
            <a:pPr marR="0" algn="just" rtl="0"/>
            <a:r>
              <a:rPr lang="fr-FR" sz="2400" b="0" i="0" u="none" strike="noStrike" baseline="30000" dirty="0">
                <a:solidFill>
                  <a:srgbClr val="5D4231"/>
                </a:solidFill>
                <a:latin typeface="+mj-lt"/>
              </a:rPr>
              <a:t>Tel : 05 19 08 09 80</a:t>
            </a:r>
          </a:p>
          <a:p>
            <a:pPr marR="0" algn="just" rtl="0"/>
            <a:r>
              <a:rPr lang="fr-FR" sz="2400" b="0" i="0" u="none" strike="noStrike" baseline="30000" dirty="0">
                <a:solidFill>
                  <a:srgbClr val="5D4231"/>
                </a:solidFill>
                <a:latin typeface="+mj-lt"/>
              </a:rPr>
              <a:t>Mail : </a:t>
            </a:r>
            <a:r>
              <a:rPr lang="fr-FR" sz="2400" b="0" i="0" u="none" strike="noStrike" baseline="30000" dirty="0">
                <a:solidFill>
                  <a:srgbClr val="5D4231"/>
                </a:solidFill>
                <a:latin typeface="+mj-lt"/>
                <a:hlinkClick r:id="rId15">
                  <a:extLst>
                    <a:ext uri="{A12FA001-AC4F-418D-AE19-62706E023703}">
                      <ahyp:hlinkClr xmlns:ahyp="http://schemas.microsoft.com/office/drawing/2018/hyperlinkcolor" val="tx"/>
                    </a:ext>
                  </a:extLst>
                </a:hlinkClick>
              </a:rPr>
              <a:t>antennesud@fnr.coop</a:t>
            </a:r>
            <a:endParaRPr lang="fr-FR" sz="2400" b="0" i="0" u="none" strike="noStrike" baseline="30000" dirty="0">
              <a:solidFill>
                <a:srgbClr val="5D4231"/>
              </a:solidFill>
              <a:latin typeface="+mj-lt"/>
            </a:endParaRPr>
          </a:p>
        </p:txBody>
      </p:sp>
      <p:sp>
        <p:nvSpPr>
          <p:cNvPr id="33" name="ZoneTexte 32">
            <a:extLst>
              <a:ext uri="{FF2B5EF4-FFF2-40B4-BE49-F238E27FC236}">
                <a16:creationId xmlns:a16="http://schemas.microsoft.com/office/drawing/2014/main" id="{51F1D6C7-FC4F-A524-5285-4ADF6EC7A995}"/>
              </a:ext>
            </a:extLst>
          </p:cNvPr>
          <p:cNvSpPr txBox="1"/>
          <p:nvPr/>
        </p:nvSpPr>
        <p:spPr>
          <a:xfrm>
            <a:off x="7812938" y="5591144"/>
            <a:ext cx="8692246" cy="523220"/>
          </a:xfrm>
          <a:prstGeom prst="rect">
            <a:avLst/>
          </a:prstGeom>
          <a:noFill/>
        </p:spPr>
        <p:txBody>
          <a:bodyPr wrap="square">
            <a:spAutoFit/>
          </a:bodyPr>
          <a:lstStyle/>
          <a:p>
            <a:r>
              <a:rPr lang="fr-FR" sz="2800" b="1" dirty="0">
                <a:solidFill>
                  <a:srgbClr val="58B34B"/>
                </a:solidFill>
                <a:latin typeface="+mj-lt"/>
              </a:rPr>
              <a:t>Nos bureaux</a:t>
            </a:r>
            <a:endParaRPr lang="fr-FR"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0200" y="3578691"/>
            <a:ext cx="4980535" cy="2746486"/>
            <a:chOff x="0" y="0"/>
            <a:chExt cx="2105967" cy="1161323"/>
          </a:xfrm>
        </p:grpSpPr>
        <p:sp>
          <p:nvSpPr>
            <p:cNvPr id="3" name="Freeform 3"/>
            <p:cNvSpPr/>
            <p:nvPr/>
          </p:nvSpPr>
          <p:spPr>
            <a:xfrm>
              <a:off x="0" y="0"/>
              <a:ext cx="2105967" cy="1161323"/>
            </a:xfrm>
            <a:custGeom>
              <a:avLst/>
              <a:gdLst/>
              <a:ahLst/>
              <a:cxnLst/>
              <a:rect l="l" t="t" r="r" b="b"/>
              <a:pathLst>
                <a:path w="2105967" h="1161323">
                  <a:moveTo>
                    <a:pt x="1981507" y="1161323"/>
                  </a:moveTo>
                  <a:lnTo>
                    <a:pt x="124460" y="1161323"/>
                  </a:lnTo>
                  <a:cubicBezTo>
                    <a:pt x="55880" y="1161323"/>
                    <a:pt x="0" y="1105443"/>
                    <a:pt x="0" y="1036863"/>
                  </a:cubicBezTo>
                  <a:lnTo>
                    <a:pt x="0" y="124460"/>
                  </a:lnTo>
                  <a:cubicBezTo>
                    <a:pt x="0" y="55880"/>
                    <a:pt x="55880" y="0"/>
                    <a:pt x="124460" y="0"/>
                  </a:cubicBezTo>
                  <a:lnTo>
                    <a:pt x="1981507" y="0"/>
                  </a:lnTo>
                  <a:cubicBezTo>
                    <a:pt x="2050087" y="0"/>
                    <a:pt x="2105967" y="55880"/>
                    <a:pt x="2105967" y="124460"/>
                  </a:cubicBezTo>
                  <a:lnTo>
                    <a:pt x="2105967" y="1036863"/>
                  </a:lnTo>
                  <a:cubicBezTo>
                    <a:pt x="2105967" y="1105443"/>
                    <a:pt x="2050087" y="1161323"/>
                    <a:pt x="1981507" y="1161323"/>
                  </a:cubicBezTo>
                  <a:close/>
                </a:path>
              </a:pathLst>
            </a:custGeom>
            <a:solidFill>
              <a:srgbClr val="8FAD62"/>
            </a:solidFill>
          </p:spPr>
          <p:txBody>
            <a:bodyPr/>
            <a:lstStyle/>
            <a:p>
              <a:endParaRPr lang="fr-FR" dirty="0"/>
            </a:p>
          </p:txBody>
        </p:sp>
      </p:grpSp>
      <p:sp>
        <p:nvSpPr>
          <p:cNvPr id="4" name="Freeform 4"/>
          <p:cNvSpPr/>
          <p:nvPr/>
        </p:nvSpPr>
        <p:spPr>
          <a:xfrm>
            <a:off x="10639671" y="-753517"/>
            <a:ext cx="9739172" cy="822960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2">
              <a:alphaModFix amt="5000"/>
            </a:blip>
            <a:stretch>
              <a:fillRect/>
            </a:stretch>
          </a:blipFill>
        </p:spPr>
        <p:txBody>
          <a:bodyPr/>
          <a:lstStyle/>
          <a:p>
            <a:endParaRPr lang="fr-FR" dirty="0"/>
          </a:p>
        </p:txBody>
      </p:sp>
      <p:grpSp>
        <p:nvGrpSpPr>
          <p:cNvPr id="5" name="Group 5"/>
          <p:cNvGrpSpPr/>
          <p:nvPr/>
        </p:nvGrpSpPr>
        <p:grpSpPr>
          <a:xfrm>
            <a:off x="6856960" y="3578691"/>
            <a:ext cx="4962748" cy="2746486"/>
            <a:chOff x="0" y="0"/>
            <a:chExt cx="2098446" cy="1161323"/>
          </a:xfrm>
        </p:grpSpPr>
        <p:sp>
          <p:nvSpPr>
            <p:cNvPr id="6" name="Freeform 6"/>
            <p:cNvSpPr/>
            <p:nvPr/>
          </p:nvSpPr>
          <p:spPr>
            <a:xfrm>
              <a:off x="0" y="0"/>
              <a:ext cx="2098446" cy="1161323"/>
            </a:xfrm>
            <a:custGeom>
              <a:avLst/>
              <a:gdLst/>
              <a:ahLst/>
              <a:cxnLst/>
              <a:rect l="l" t="t" r="r" b="b"/>
              <a:pathLst>
                <a:path w="2098446" h="1161323">
                  <a:moveTo>
                    <a:pt x="1973986" y="1161323"/>
                  </a:moveTo>
                  <a:lnTo>
                    <a:pt x="124460" y="1161323"/>
                  </a:lnTo>
                  <a:cubicBezTo>
                    <a:pt x="55880" y="1161323"/>
                    <a:pt x="0" y="1105443"/>
                    <a:pt x="0" y="1036863"/>
                  </a:cubicBezTo>
                  <a:lnTo>
                    <a:pt x="0" y="124460"/>
                  </a:lnTo>
                  <a:cubicBezTo>
                    <a:pt x="0" y="55880"/>
                    <a:pt x="55880" y="0"/>
                    <a:pt x="124460" y="0"/>
                  </a:cubicBezTo>
                  <a:lnTo>
                    <a:pt x="1973986" y="0"/>
                  </a:lnTo>
                  <a:cubicBezTo>
                    <a:pt x="2042566" y="0"/>
                    <a:pt x="2098446" y="55880"/>
                    <a:pt x="2098446" y="124460"/>
                  </a:cubicBezTo>
                  <a:lnTo>
                    <a:pt x="2098446" y="1036863"/>
                  </a:lnTo>
                  <a:cubicBezTo>
                    <a:pt x="2098446" y="1105443"/>
                    <a:pt x="2042566" y="1161323"/>
                    <a:pt x="1973986" y="1161323"/>
                  </a:cubicBezTo>
                  <a:close/>
                </a:path>
              </a:pathLst>
            </a:custGeom>
            <a:solidFill>
              <a:srgbClr val="BEC8A3"/>
            </a:solidFill>
          </p:spPr>
          <p:txBody>
            <a:bodyPr/>
            <a:lstStyle/>
            <a:p>
              <a:endParaRPr lang="fr-FR" dirty="0"/>
            </a:p>
          </p:txBody>
        </p:sp>
      </p:grpSp>
      <p:grpSp>
        <p:nvGrpSpPr>
          <p:cNvPr id="7" name="Group 7"/>
          <p:cNvGrpSpPr/>
          <p:nvPr/>
        </p:nvGrpSpPr>
        <p:grpSpPr>
          <a:xfrm>
            <a:off x="12113720" y="3578691"/>
            <a:ext cx="4574080" cy="2746486"/>
            <a:chOff x="0" y="0"/>
            <a:chExt cx="1934102" cy="1161323"/>
          </a:xfrm>
        </p:grpSpPr>
        <p:sp>
          <p:nvSpPr>
            <p:cNvPr id="8" name="Freeform 8"/>
            <p:cNvSpPr/>
            <p:nvPr/>
          </p:nvSpPr>
          <p:spPr>
            <a:xfrm>
              <a:off x="0" y="0"/>
              <a:ext cx="1934102" cy="1161323"/>
            </a:xfrm>
            <a:custGeom>
              <a:avLst/>
              <a:gdLst/>
              <a:ahLst/>
              <a:cxnLst/>
              <a:rect l="l" t="t" r="r" b="b"/>
              <a:pathLst>
                <a:path w="1934102" h="1161323">
                  <a:moveTo>
                    <a:pt x="1809642" y="1161323"/>
                  </a:moveTo>
                  <a:lnTo>
                    <a:pt x="124460" y="1161323"/>
                  </a:lnTo>
                  <a:cubicBezTo>
                    <a:pt x="55880" y="1161323"/>
                    <a:pt x="0" y="1105443"/>
                    <a:pt x="0" y="1036863"/>
                  </a:cubicBezTo>
                  <a:lnTo>
                    <a:pt x="0" y="124460"/>
                  </a:lnTo>
                  <a:cubicBezTo>
                    <a:pt x="0" y="55880"/>
                    <a:pt x="55880" y="0"/>
                    <a:pt x="124460" y="0"/>
                  </a:cubicBezTo>
                  <a:lnTo>
                    <a:pt x="1809642" y="0"/>
                  </a:lnTo>
                  <a:cubicBezTo>
                    <a:pt x="1878222" y="0"/>
                    <a:pt x="1934102" y="55880"/>
                    <a:pt x="1934102" y="124460"/>
                  </a:cubicBezTo>
                  <a:lnTo>
                    <a:pt x="1934102" y="1036863"/>
                  </a:lnTo>
                  <a:cubicBezTo>
                    <a:pt x="1934102" y="1105443"/>
                    <a:pt x="1878222" y="1161323"/>
                    <a:pt x="1809642" y="1161323"/>
                  </a:cubicBezTo>
                  <a:close/>
                </a:path>
              </a:pathLst>
            </a:custGeom>
            <a:solidFill>
              <a:srgbClr val="A8BF7F"/>
            </a:solidFill>
          </p:spPr>
          <p:txBody>
            <a:bodyPr/>
            <a:lstStyle/>
            <a:p>
              <a:endParaRPr lang="fr-FR" dirty="0"/>
            </a:p>
          </p:txBody>
        </p:sp>
      </p:grpSp>
      <p:grpSp>
        <p:nvGrpSpPr>
          <p:cNvPr id="9" name="Group 9"/>
          <p:cNvGrpSpPr/>
          <p:nvPr/>
        </p:nvGrpSpPr>
        <p:grpSpPr>
          <a:xfrm>
            <a:off x="6856960" y="6624588"/>
            <a:ext cx="4962748" cy="2633712"/>
            <a:chOff x="0" y="0"/>
            <a:chExt cx="2098446" cy="1113637"/>
          </a:xfrm>
        </p:grpSpPr>
        <p:sp>
          <p:nvSpPr>
            <p:cNvPr id="10" name="Freeform 10"/>
            <p:cNvSpPr/>
            <p:nvPr/>
          </p:nvSpPr>
          <p:spPr>
            <a:xfrm>
              <a:off x="0" y="0"/>
              <a:ext cx="2098446" cy="1113637"/>
            </a:xfrm>
            <a:custGeom>
              <a:avLst/>
              <a:gdLst/>
              <a:ahLst/>
              <a:cxnLst/>
              <a:rect l="l" t="t" r="r" b="b"/>
              <a:pathLst>
                <a:path w="2098446" h="1113637">
                  <a:moveTo>
                    <a:pt x="1973986" y="1113637"/>
                  </a:moveTo>
                  <a:lnTo>
                    <a:pt x="124460" y="1113637"/>
                  </a:lnTo>
                  <a:cubicBezTo>
                    <a:pt x="55880" y="1113637"/>
                    <a:pt x="0" y="1057757"/>
                    <a:pt x="0" y="989177"/>
                  </a:cubicBezTo>
                  <a:lnTo>
                    <a:pt x="0" y="124460"/>
                  </a:lnTo>
                  <a:cubicBezTo>
                    <a:pt x="0" y="55880"/>
                    <a:pt x="55880" y="0"/>
                    <a:pt x="124460" y="0"/>
                  </a:cubicBezTo>
                  <a:lnTo>
                    <a:pt x="1973986" y="0"/>
                  </a:lnTo>
                  <a:cubicBezTo>
                    <a:pt x="2042566" y="0"/>
                    <a:pt x="2098446" y="55880"/>
                    <a:pt x="2098446" y="124460"/>
                  </a:cubicBezTo>
                  <a:lnTo>
                    <a:pt x="2098446" y="989178"/>
                  </a:lnTo>
                  <a:cubicBezTo>
                    <a:pt x="2098446" y="1057758"/>
                    <a:pt x="2042566" y="1113637"/>
                    <a:pt x="1973986" y="1113637"/>
                  </a:cubicBezTo>
                  <a:close/>
                </a:path>
              </a:pathLst>
            </a:custGeom>
            <a:solidFill>
              <a:srgbClr val="AEC379"/>
            </a:solidFill>
          </p:spPr>
          <p:txBody>
            <a:bodyPr/>
            <a:lstStyle/>
            <a:p>
              <a:endParaRPr lang="fr-FR" dirty="0"/>
            </a:p>
          </p:txBody>
        </p:sp>
      </p:grpSp>
      <p:grpSp>
        <p:nvGrpSpPr>
          <p:cNvPr id="11" name="Group 11"/>
          <p:cNvGrpSpPr/>
          <p:nvPr/>
        </p:nvGrpSpPr>
        <p:grpSpPr>
          <a:xfrm>
            <a:off x="12113720" y="6624588"/>
            <a:ext cx="4574080" cy="2633712"/>
            <a:chOff x="0" y="0"/>
            <a:chExt cx="1934102" cy="1113637"/>
          </a:xfrm>
        </p:grpSpPr>
        <p:sp>
          <p:nvSpPr>
            <p:cNvPr id="12" name="Freeform 12"/>
            <p:cNvSpPr/>
            <p:nvPr/>
          </p:nvSpPr>
          <p:spPr>
            <a:xfrm>
              <a:off x="0" y="0"/>
              <a:ext cx="1934102" cy="1113637"/>
            </a:xfrm>
            <a:custGeom>
              <a:avLst/>
              <a:gdLst/>
              <a:ahLst/>
              <a:cxnLst/>
              <a:rect l="l" t="t" r="r" b="b"/>
              <a:pathLst>
                <a:path w="1934102" h="1113637">
                  <a:moveTo>
                    <a:pt x="1809642" y="1113637"/>
                  </a:moveTo>
                  <a:lnTo>
                    <a:pt x="124460" y="1113637"/>
                  </a:lnTo>
                  <a:cubicBezTo>
                    <a:pt x="55880" y="1113637"/>
                    <a:pt x="0" y="1057757"/>
                    <a:pt x="0" y="989177"/>
                  </a:cubicBezTo>
                  <a:lnTo>
                    <a:pt x="0" y="124460"/>
                  </a:lnTo>
                  <a:cubicBezTo>
                    <a:pt x="0" y="55880"/>
                    <a:pt x="55880" y="0"/>
                    <a:pt x="124460" y="0"/>
                  </a:cubicBezTo>
                  <a:lnTo>
                    <a:pt x="1809642" y="0"/>
                  </a:lnTo>
                  <a:cubicBezTo>
                    <a:pt x="1878222" y="0"/>
                    <a:pt x="1934102" y="55880"/>
                    <a:pt x="1934102" y="124460"/>
                  </a:cubicBezTo>
                  <a:lnTo>
                    <a:pt x="1934102" y="989178"/>
                  </a:lnTo>
                  <a:cubicBezTo>
                    <a:pt x="1934102" y="1057758"/>
                    <a:pt x="1878222" y="1113637"/>
                    <a:pt x="1809642" y="1113637"/>
                  </a:cubicBezTo>
                  <a:close/>
                </a:path>
              </a:pathLst>
            </a:custGeom>
            <a:solidFill>
              <a:srgbClr val="BEC8A3"/>
            </a:solidFill>
          </p:spPr>
          <p:txBody>
            <a:bodyPr/>
            <a:lstStyle/>
            <a:p>
              <a:endParaRPr lang="fr-FR" dirty="0"/>
            </a:p>
          </p:txBody>
        </p:sp>
      </p:grpSp>
      <p:grpSp>
        <p:nvGrpSpPr>
          <p:cNvPr id="13" name="Group 13"/>
          <p:cNvGrpSpPr/>
          <p:nvPr/>
        </p:nvGrpSpPr>
        <p:grpSpPr>
          <a:xfrm>
            <a:off x="1600200" y="6624588"/>
            <a:ext cx="4980535" cy="2633712"/>
            <a:chOff x="0" y="0"/>
            <a:chExt cx="2105967" cy="1113637"/>
          </a:xfrm>
        </p:grpSpPr>
        <p:sp>
          <p:nvSpPr>
            <p:cNvPr id="14" name="Freeform 14"/>
            <p:cNvSpPr/>
            <p:nvPr/>
          </p:nvSpPr>
          <p:spPr>
            <a:xfrm>
              <a:off x="0" y="0"/>
              <a:ext cx="2105967" cy="1113637"/>
            </a:xfrm>
            <a:custGeom>
              <a:avLst/>
              <a:gdLst/>
              <a:ahLst/>
              <a:cxnLst/>
              <a:rect l="l" t="t" r="r" b="b"/>
              <a:pathLst>
                <a:path w="2105967" h="1113637">
                  <a:moveTo>
                    <a:pt x="1981507" y="1113637"/>
                  </a:moveTo>
                  <a:lnTo>
                    <a:pt x="124460" y="1113637"/>
                  </a:lnTo>
                  <a:cubicBezTo>
                    <a:pt x="55880" y="1113637"/>
                    <a:pt x="0" y="1057757"/>
                    <a:pt x="0" y="989177"/>
                  </a:cubicBezTo>
                  <a:lnTo>
                    <a:pt x="0" y="124460"/>
                  </a:lnTo>
                  <a:cubicBezTo>
                    <a:pt x="0" y="55880"/>
                    <a:pt x="55880" y="0"/>
                    <a:pt x="124460" y="0"/>
                  </a:cubicBezTo>
                  <a:lnTo>
                    <a:pt x="1981507" y="0"/>
                  </a:lnTo>
                  <a:cubicBezTo>
                    <a:pt x="2050087" y="0"/>
                    <a:pt x="2105967" y="55880"/>
                    <a:pt x="2105967" y="124460"/>
                  </a:cubicBezTo>
                  <a:lnTo>
                    <a:pt x="2105967" y="989178"/>
                  </a:lnTo>
                  <a:cubicBezTo>
                    <a:pt x="2105967" y="1057758"/>
                    <a:pt x="2050087" y="1113637"/>
                    <a:pt x="1981507" y="1113637"/>
                  </a:cubicBezTo>
                  <a:close/>
                </a:path>
              </a:pathLst>
            </a:custGeom>
            <a:solidFill>
              <a:srgbClr val="A8BF7F"/>
            </a:solidFill>
          </p:spPr>
          <p:txBody>
            <a:bodyPr/>
            <a:lstStyle/>
            <a:p>
              <a:endParaRPr lang="fr-FR" dirty="0"/>
            </a:p>
          </p:txBody>
        </p:sp>
      </p:grpSp>
      <p:sp>
        <p:nvSpPr>
          <p:cNvPr id="15" name="Freeform 15"/>
          <p:cNvSpPr/>
          <p:nvPr/>
        </p:nvSpPr>
        <p:spPr>
          <a:xfrm>
            <a:off x="540092" y="329011"/>
            <a:ext cx="2891086" cy="896539"/>
          </a:xfrm>
          <a:custGeom>
            <a:avLst/>
            <a:gdLst/>
            <a:ahLst/>
            <a:cxnLst/>
            <a:rect l="l" t="t" r="r" b="b"/>
            <a:pathLst>
              <a:path w="2891086" h="896539">
                <a:moveTo>
                  <a:pt x="0" y="0"/>
                </a:moveTo>
                <a:lnTo>
                  <a:pt x="2891086" y="0"/>
                </a:lnTo>
                <a:lnTo>
                  <a:pt x="2891086" y="896539"/>
                </a:lnTo>
                <a:lnTo>
                  <a:pt x="0" y="896539"/>
                </a:lnTo>
                <a:lnTo>
                  <a:pt x="0" y="0"/>
                </a:lnTo>
                <a:close/>
              </a:path>
            </a:pathLst>
          </a:custGeom>
          <a:blipFill>
            <a:blip r:embed="rId3"/>
            <a:stretch>
              <a:fillRect/>
            </a:stretch>
          </a:blipFill>
        </p:spPr>
        <p:txBody>
          <a:bodyPr/>
          <a:lstStyle/>
          <a:p>
            <a:endParaRPr lang="fr-FR" dirty="0"/>
          </a:p>
        </p:txBody>
      </p:sp>
      <p:sp>
        <p:nvSpPr>
          <p:cNvPr id="16" name="Freeform 16"/>
          <p:cNvSpPr/>
          <p:nvPr/>
        </p:nvSpPr>
        <p:spPr>
          <a:xfrm>
            <a:off x="0" y="9964818"/>
            <a:ext cx="18288000" cy="322182"/>
          </a:xfrm>
          <a:custGeom>
            <a:avLst/>
            <a:gdLst/>
            <a:ahLst/>
            <a:cxnLst/>
            <a:rect l="l" t="t" r="r" b="b"/>
            <a:pathLst>
              <a:path w="18288000" h="322182">
                <a:moveTo>
                  <a:pt x="0" y="0"/>
                </a:moveTo>
                <a:lnTo>
                  <a:pt x="18288000" y="0"/>
                </a:lnTo>
                <a:lnTo>
                  <a:pt x="18288000" y="322182"/>
                </a:lnTo>
                <a:lnTo>
                  <a:pt x="0" y="322182"/>
                </a:lnTo>
                <a:lnTo>
                  <a:pt x="0" y="0"/>
                </a:lnTo>
                <a:close/>
              </a:path>
            </a:pathLst>
          </a:custGeom>
          <a:gradFill flip="none" rotWithShape="1">
            <a:gsLst>
              <a:gs pos="0">
                <a:srgbClr val="58B34B"/>
              </a:gs>
              <a:gs pos="100000">
                <a:srgbClr val="58B34B"/>
              </a:gs>
            </a:gsLst>
            <a:lin ang="2700000" scaled="1"/>
            <a:tileRect/>
          </a:gradFill>
        </p:spPr>
        <p:txBody>
          <a:bodyPr/>
          <a:lstStyle/>
          <a:p>
            <a:endParaRPr lang="fr-FR" dirty="0"/>
          </a:p>
        </p:txBody>
      </p:sp>
      <p:sp>
        <p:nvSpPr>
          <p:cNvPr id="17" name="TextBox 17"/>
          <p:cNvSpPr txBox="1"/>
          <p:nvPr/>
        </p:nvSpPr>
        <p:spPr>
          <a:xfrm>
            <a:off x="0" y="1209675"/>
            <a:ext cx="18288000" cy="1035050"/>
          </a:xfrm>
          <a:prstGeom prst="rect">
            <a:avLst/>
          </a:prstGeom>
        </p:spPr>
        <p:txBody>
          <a:bodyPr lIns="0" tIns="0" rIns="0" bIns="0" rtlCol="0" anchor="t">
            <a:spAutoFit/>
          </a:bodyPr>
          <a:lstStyle/>
          <a:p>
            <a:pPr algn="ctr">
              <a:lnSpc>
                <a:spcPts val="7600"/>
              </a:lnSpc>
            </a:pPr>
            <a:r>
              <a:rPr lang="fr-FR" sz="8000" dirty="0">
                <a:solidFill>
                  <a:srgbClr val="141414"/>
                </a:solidFill>
                <a:latin typeface="Arial Black" panose="020B0A04020102020204" pitchFamily="34" charset="0"/>
              </a:rPr>
              <a:t>Sommaire</a:t>
            </a:r>
          </a:p>
        </p:txBody>
      </p:sp>
      <p:sp>
        <p:nvSpPr>
          <p:cNvPr id="18" name="TextBox 18"/>
          <p:cNvSpPr txBox="1"/>
          <p:nvPr/>
        </p:nvSpPr>
        <p:spPr>
          <a:xfrm>
            <a:off x="2238375" y="4781370"/>
            <a:ext cx="3577631" cy="1118832"/>
          </a:xfrm>
          <a:prstGeom prst="rect">
            <a:avLst/>
          </a:prstGeom>
        </p:spPr>
        <p:txBody>
          <a:bodyPr lIns="0" tIns="0" rIns="0" bIns="0" rtlCol="0" anchor="t">
            <a:spAutoFit/>
          </a:bodyPr>
          <a:lstStyle/>
          <a:p>
            <a:pPr>
              <a:lnSpc>
                <a:spcPts val="2924"/>
              </a:lnSpc>
            </a:pPr>
            <a:r>
              <a:rPr lang="fr-FR" sz="2499" dirty="0">
                <a:solidFill>
                  <a:srgbClr val="FFFFFF"/>
                </a:solidFill>
                <a:latin typeface="Nunito Sans Bold"/>
              </a:rPr>
              <a:t>Mieux comprendre l'écosystème de la Révision</a:t>
            </a:r>
          </a:p>
        </p:txBody>
      </p:sp>
      <p:sp>
        <p:nvSpPr>
          <p:cNvPr id="19" name="TextBox 19"/>
          <p:cNvSpPr txBox="1"/>
          <p:nvPr/>
        </p:nvSpPr>
        <p:spPr>
          <a:xfrm>
            <a:off x="2238375" y="3811078"/>
            <a:ext cx="2903292" cy="1075182"/>
          </a:xfrm>
          <a:prstGeom prst="rect">
            <a:avLst/>
          </a:prstGeom>
        </p:spPr>
        <p:txBody>
          <a:bodyPr lIns="0" tIns="0" rIns="0" bIns="0" rtlCol="0" anchor="t">
            <a:spAutoFit/>
          </a:bodyPr>
          <a:lstStyle/>
          <a:p>
            <a:pPr algn="just">
              <a:lnSpc>
                <a:spcPts val="8424"/>
              </a:lnSpc>
            </a:pPr>
            <a:r>
              <a:rPr lang="fr-FR" sz="7200" dirty="0">
                <a:solidFill>
                  <a:srgbClr val="FFFFFF"/>
                </a:solidFill>
                <a:latin typeface="Nunito Sans Black Bold"/>
              </a:rPr>
              <a:t>01.</a:t>
            </a:r>
          </a:p>
        </p:txBody>
      </p:sp>
      <p:sp>
        <p:nvSpPr>
          <p:cNvPr id="20" name="TextBox 20"/>
          <p:cNvSpPr txBox="1"/>
          <p:nvPr/>
        </p:nvSpPr>
        <p:spPr>
          <a:xfrm>
            <a:off x="2238375" y="7785156"/>
            <a:ext cx="4048106" cy="746936"/>
          </a:xfrm>
          <a:prstGeom prst="rect">
            <a:avLst/>
          </a:prstGeom>
        </p:spPr>
        <p:txBody>
          <a:bodyPr lIns="0" tIns="0" rIns="0" bIns="0" rtlCol="0" anchor="t">
            <a:spAutoFit/>
          </a:bodyPr>
          <a:lstStyle/>
          <a:p>
            <a:pPr>
              <a:lnSpc>
                <a:spcPts val="2924"/>
              </a:lnSpc>
            </a:pPr>
            <a:r>
              <a:rPr lang="fr-FR" sz="2499" dirty="0">
                <a:solidFill>
                  <a:srgbClr val="FFFFFF"/>
                </a:solidFill>
                <a:latin typeface="Nunito Sans Bold"/>
              </a:rPr>
              <a:t>Méthodologie et contenu de la mission Coopertise</a:t>
            </a:r>
          </a:p>
        </p:txBody>
      </p:sp>
      <p:sp>
        <p:nvSpPr>
          <p:cNvPr id="21" name="TextBox 21"/>
          <p:cNvSpPr txBox="1"/>
          <p:nvPr/>
        </p:nvSpPr>
        <p:spPr>
          <a:xfrm>
            <a:off x="2238375" y="6820919"/>
            <a:ext cx="2903292" cy="1075182"/>
          </a:xfrm>
          <a:prstGeom prst="rect">
            <a:avLst/>
          </a:prstGeom>
        </p:spPr>
        <p:txBody>
          <a:bodyPr lIns="0" tIns="0" rIns="0" bIns="0" rtlCol="0" anchor="t">
            <a:spAutoFit/>
          </a:bodyPr>
          <a:lstStyle/>
          <a:p>
            <a:pPr algn="just">
              <a:lnSpc>
                <a:spcPts val="8424"/>
              </a:lnSpc>
            </a:pPr>
            <a:r>
              <a:rPr lang="fr-FR" sz="7200" dirty="0">
                <a:solidFill>
                  <a:srgbClr val="FFFFFF"/>
                </a:solidFill>
                <a:latin typeface="Nunito Sans Black Bold"/>
              </a:rPr>
              <a:t>04.</a:t>
            </a:r>
          </a:p>
        </p:txBody>
      </p:sp>
      <p:sp>
        <p:nvSpPr>
          <p:cNvPr id="22" name="TextBox 22"/>
          <p:cNvSpPr txBox="1"/>
          <p:nvPr/>
        </p:nvSpPr>
        <p:spPr>
          <a:xfrm>
            <a:off x="12748050" y="4781370"/>
            <a:ext cx="3577631" cy="746936"/>
          </a:xfrm>
          <a:prstGeom prst="rect">
            <a:avLst/>
          </a:prstGeom>
        </p:spPr>
        <p:txBody>
          <a:bodyPr lIns="0" tIns="0" rIns="0" bIns="0" rtlCol="0" anchor="t">
            <a:spAutoFit/>
          </a:bodyPr>
          <a:lstStyle/>
          <a:p>
            <a:pPr>
              <a:lnSpc>
                <a:spcPts val="2924"/>
              </a:lnSpc>
            </a:pPr>
            <a:r>
              <a:rPr lang="fr-FR" sz="2499" dirty="0">
                <a:solidFill>
                  <a:srgbClr val="FFFFFF"/>
                </a:solidFill>
                <a:latin typeface="Nunito Sans Bold"/>
              </a:rPr>
              <a:t>Qu'est-ce qu'une mission de Révision ?</a:t>
            </a:r>
          </a:p>
        </p:txBody>
      </p:sp>
      <p:sp>
        <p:nvSpPr>
          <p:cNvPr id="23" name="TextBox 23"/>
          <p:cNvSpPr txBox="1"/>
          <p:nvPr/>
        </p:nvSpPr>
        <p:spPr>
          <a:xfrm>
            <a:off x="12748050" y="3811078"/>
            <a:ext cx="3042068" cy="1075182"/>
          </a:xfrm>
          <a:prstGeom prst="rect">
            <a:avLst/>
          </a:prstGeom>
        </p:spPr>
        <p:txBody>
          <a:bodyPr lIns="0" tIns="0" rIns="0" bIns="0" rtlCol="0" anchor="t">
            <a:spAutoFit/>
          </a:bodyPr>
          <a:lstStyle/>
          <a:p>
            <a:pPr algn="just">
              <a:lnSpc>
                <a:spcPts val="8424"/>
              </a:lnSpc>
            </a:pPr>
            <a:r>
              <a:rPr lang="fr-FR" sz="7200" dirty="0">
                <a:solidFill>
                  <a:srgbClr val="FFFFFF"/>
                </a:solidFill>
                <a:latin typeface="Nunito Sans Black Bold"/>
              </a:rPr>
              <a:t>03.</a:t>
            </a:r>
          </a:p>
        </p:txBody>
      </p:sp>
      <p:sp>
        <p:nvSpPr>
          <p:cNvPr id="24" name="TextBox 24"/>
          <p:cNvSpPr txBox="1"/>
          <p:nvPr/>
        </p:nvSpPr>
        <p:spPr>
          <a:xfrm>
            <a:off x="7540625" y="4781370"/>
            <a:ext cx="3890415" cy="371475"/>
          </a:xfrm>
          <a:prstGeom prst="rect">
            <a:avLst/>
          </a:prstGeom>
        </p:spPr>
        <p:txBody>
          <a:bodyPr lIns="0" tIns="0" rIns="0" bIns="0" rtlCol="0" anchor="t">
            <a:spAutoFit/>
          </a:bodyPr>
          <a:lstStyle/>
          <a:p>
            <a:pPr>
              <a:lnSpc>
                <a:spcPts val="2924"/>
              </a:lnSpc>
            </a:pPr>
            <a:r>
              <a:rPr lang="fr-FR" sz="2499" dirty="0">
                <a:solidFill>
                  <a:srgbClr val="FFFFFF"/>
                </a:solidFill>
                <a:latin typeface="Nunito Sans Bold"/>
              </a:rPr>
              <a:t>Qui sommes-nous ?</a:t>
            </a:r>
          </a:p>
        </p:txBody>
      </p:sp>
      <p:sp>
        <p:nvSpPr>
          <p:cNvPr id="25" name="TextBox 25"/>
          <p:cNvSpPr txBox="1"/>
          <p:nvPr/>
        </p:nvSpPr>
        <p:spPr>
          <a:xfrm>
            <a:off x="7540625" y="3811078"/>
            <a:ext cx="2922596" cy="1075182"/>
          </a:xfrm>
          <a:prstGeom prst="rect">
            <a:avLst/>
          </a:prstGeom>
        </p:spPr>
        <p:txBody>
          <a:bodyPr lIns="0" tIns="0" rIns="0" bIns="0" rtlCol="0" anchor="t">
            <a:spAutoFit/>
          </a:bodyPr>
          <a:lstStyle/>
          <a:p>
            <a:pPr algn="just">
              <a:lnSpc>
                <a:spcPts val="8424"/>
              </a:lnSpc>
            </a:pPr>
            <a:r>
              <a:rPr lang="fr-FR" sz="7200" dirty="0">
                <a:solidFill>
                  <a:srgbClr val="FFFFFF"/>
                </a:solidFill>
                <a:latin typeface="Nunito Sans Black Bold"/>
              </a:rPr>
              <a:t>02.</a:t>
            </a:r>
          </a:p>
        </p:txBody>
      </p:sp>
      <p:sp>
        <p:nvSpPr>
          <p:cNvPr id="26" name="TextBox 26"/>
          <p:cNvSpPr txBox="1"/>
          <p:nvPr/>
        </p:nvSpPr>
        <p:spPr>
          <a:xfrm>
            <a:off x="12748050" y="7815703"/>
            <a:ext cx="3577631" cy="746936"/>
          </a:xfrm>
          <a:prstGeom prst="rect">
            <a:avLst/>
          </a:prstGeom>
        </p:spPr>
        <p:txBody>
          <a:bodyPr lIns="0" tIns="0" rIns="0" bIns="0" rtlCol="0" anchor="t">
            <a:spAutoFit/>
          </a:bodyPr>
          <a:lstStyle/>
          <a:p>
            <a:pPr>
              <a:lnSpc>
                <a:spcPts val="2924"/>
              </a:lnSpc>
            </a:pPr>
            <a:r>
              <a:rPr lang="fr-FR" sz="2499" dirty="0">
                <a:solidFill>
                  <a:srgbClr val="FFFFFF"/>
                </a:solidFill>
                <a:latin typeface="Nunito Sans Bold"/>
              </a:rPr>
              <a:t>Échéances et interlocuteurs</a:t>
            </a:r>
          </a:p>
        </p:txBody>
      </p:sp>
      <p:sp>
        <p:nvSpPr>
          <p:cNvPr id="27" name="TextBox 27"/>
          <p:cNvSpPr txBox="1"/>
          <p:nvPr/>
        </p:nvSpPr>
        <p:spPr>
          <a:xfrm>
            <a:off x="12748050" y="6851466"/>
            <a:ext cx="3042068" cy="1075182"/>
          </a:xfrm>
          <a:prstGeom prst="rect">
            <a:avLst/>
          </a:prstGeom>
        </p:spPr>
        <p:txBody>
          <a:bodyPr lIns="0" tIns="0" rIns="0" bIns="0" rtlCol="0" anchor="t">
            <a:spAutoFit/>
          </a:bodyPr>
          <a:lstStyle/>
          <a:p>
            <a:pPr algn="just">
              <a:lnSpc>
                <a:spcPts val="8424"/>
              </a:lnSpc>
            </a:pPr>
            <a:r>
              <a:rPr lang="fr-FR" sz="7200" dirty="0">
                <a:solidFill>
                  <a:srgbClr val="FFFFFF"/>
                </a:solidFill>
                <a:latin typeface="Nunito Sans Black Bold"/>
              </a:rPr>
              <a:t>06.</a:t>
            </a:r>
          </a:p>
        </p:txBody>
      </p:sp>
      <p:sp>
        <p:nvSpPr>
          <p:cNvPr id="28" name="TextBox 28"/>
          <p:cNvSpPr txBox="1"/>
          <p:nvPr/>
        </p:nvSpPr>
        <p:spPr>
          <a:xfrm>
            <a:off x="1842159" y="2426166"/>
            <a:ext cx="14992350" cy="433580"/>
          </a:xfrm>
          <a:prstGeom prst="rect">
            <a:avLst/>
          </a:prstGeom>
        </p:spPr>
        <p:txBody>
          <a:bodyPr lIns="0" tIns="0" rIns="0" bIns="0" rtlCol="0" anchor="t">
            <a:spAutoFit/>
          </a:bodyPr>
          <a:lstStyle/>
          <a:p>
            <a:pPr algn="ctr">
              <a:lnSpc>
                <a:spcPts val="3135"/>
              </a:lnSpc>
            </a:pPr>
            <a:r>
              <a:rPr lang="fr-FR" sz="4000" b="1" dirty="0">
                <a:solidFill>
                  <a:srgbClr val="58B34B"/>
                </a:solidFill>
                <a:latin typeface="+mj-lt"/>
              </a:rPr>
              <a:t>Présentation de la mission de Révision Coopertise</a:t>
            </a:r>
          </a:p>
        </p:txBody>
      </p:sp>
      <p:sp>
        <p:nvSpPr>
          <p:cNvPr id="29" name="TextBox 29"/>
          <p:cNvSpPr txBox="1"/>
          <p:nvPr/>
        </p:nvSpPr>
        <p:spPr>
          <a:xfrm>
            <a:off x="7314281" y="7815703"/>
            <a:ext cx="4048106" cy="1118832"/>
          </a:xfrm>
          <a:prstGeom prst="rect">
            <a:avLst/>
          </a:prstGeom>
        </p:spPr>
        <p:txBody>
          <a:bodyPr lIns="0" tIns="0" rIns="0" bIns="0" rtlCol="0" anchor="t">
            <a:spAutoFit/>
          </a:bodyPr>
          <a:lstStyle/>
          <a:p>
            <a:pPr>
              <a:lnSpc>
                <a:spcPts val="2924"/>
              </a:lnSpc>
            </a:pPr>
            <a:r>
              <a:rPr lang="fr-FR" sz="2499" dirty="0">
                <a:solidFill>
                  <a:srgbClr val="FFFFFF"/>
                </a:solidFill>
                <a:latin typeface="Nunito Sans Bold"/>
              </a:rPr>
              <a:t>Valeur ajoutée de la mission de Révision pour la coopérative</a:t>
            </a:r>
          </a:p>
        </p:txBody>
      </p:sp>
      <p:sp>
        <p:nvSpPr>
          <p:cNvPr id="30" name="TextBox 30"/>
          <p:cNvSpPr txBox="1"/>
          <p:nvPr/>
        </p:nvSpPr>
        <p:spPr>
          <a:xfrm>
            <a:off x="7314281" y="6851466"/>
            <a:ext cx="2903292" cy="1075182"/>
          </a:xfrm>
          <a:prstGeom prst="rect">
            <a:avLst/>
          </a:prstGeom>
        </p:spPr>
        <p:txBody>
          <a:bodyPr lIns="0" tIns="0" rIns="0" bIns="0" rtlCol="0" anchor="t">
            <a:spAutoFit/>
          </a:bodyPr>
          <a:lstStyle/>
          <a:p>
            <a:pPr algn="just">
              <a:lnSpc>
                <a:spcPts val="8424"/>
              </a:lnSpc>
            </a:pPr>
            <a:r>
              <a:rPr lang="fr-FR" sz="7200" dirty="0">
                <a:solidFill>
                  <a:srgbClr val="FFFFFF"/>
                </a:solidFill>
                <a:latin typeface="Nunito Sans Black Bold"/>
              </a:rPr>
              <a:t>05.</a:t>
            </a:r>
          </a:p>
        </p:txBody>
      </p:sp>
      <p:pic>
        <p:nvPicPr>
          <p:cNvPr id="32" name="Image 31" descr="Une image contenant texte, Police, carte de visite, capture d’écran&#10;&#10;Description générée automatiquement">
            <a:extLst>
              <a:ext uri="{FF2B5EF4-FFF2-40B4-BE49-F238E27FC236}">
                <a16:creationId xmlns:a16="http://schemas.microsoft.com/office/drawing/2014/main" id="{895FB28E-253C-0C59-DB06-E0F09A075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1028700" y="1485500"/>
            <a:ext cx="16230600" cy="7315999"/>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txBody>
            <a:bodyPr/>
            <a:lstStyle/>
            <a:p>
              <a:endParaRPr lang="fr-FR" dirty="0"/>
            </a:p>
          </p:txBody>
        </p:sp>
      </p:grpSp>
      <p:grpSp>
        <p:nvGrpSpPr>
          <p:cNvPr id="5" name="Group 5"/>
          <p:cNvGrpSpPr>
            <a:grpSpLocks noChangeAspect="1"/>
          </p:cNvGrpSpPr>
          <p:nvPr/>
        </p:nvGrpSpPr>
        <p:grpSpPr>
          <a:xfrm>
            <a:off x="2133600" y="2882348"/>
            <a:ext cx="4197675" cy="4197675"/>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9183" r="-9183"/>
              </a:stretch>
            </a:blipFill>
          </p:spPr>
          <p:txBody>
            <a:bodyPr/>
            <a:lstStyle/>
            <a:p>
              <a:endParaRPr lang="fr-FR" dirty="0"/>
            </a:p>
          </p:txBody>
        </p:sp>
      </p:grpSp>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7F"/>
            </a:solidFill>
          </p:spPr>
          <p:txBody>
            <a:bodyPr/>
            <a:lstStyle/>
            <a:p>
              <a:endParaRPr lang="fr-FR" dirty="0"/>
            </a:p>
          </p:txBody>
        </p:sp>
      </p:grpSp>
      <p:sp>
        <p:nvSpPr>
          <p:cNvPr id="9" name="AutoShape 9"/>
          <p:cNvSpPr/>
          <p:nvPr/>
        </p:nvSpPr>
        <p:spPr>
          <a:xfrm rot="5400000">
            <a:off x="15307919" y="8417186"/>
            <a:ext cx="571508" cy="0"/>
          </a:xfrm>
          <a:prstGeom prst="line">
            <a:avLst/>
          </a:prstGeom>
          <a:ln w="76200" cap="rnd">
            <a:solidFill>
              <a:srgbClr val="FFFFFF"/>
            </a:solidFill>
            <a:prstDash val="solid"/>
            <a:headEnd type="none" w="sm" len="sm"/>
            <a:tailEnd type="arrow" w="med" len="sm"/>
          </a:ln>
        </p:spPr>
        <p:txBody>
          <a:bodyPr/>
          <a:lstStyle/>
          <a:p>
            <a:endParaRPr lang="fr-FR" dirty="0"/>
          </a:p>
        </p:txBody>
      </p:sp>
      <p:sp>
        <p:nvSpPr>
          <p:cNvPr id="10" name="TextBox 10"/>
          <p:cNvSpPr txBox="1"/>
          <p:nvPr/>
        </p:nvSpPr>
        <p:spPr>
          <a:xfrm>
            <a:off x="7848600" y="2882348"/>
            <a:ext cx="8623750" cy="3274486"/>
          </a:xfrm>
          <a:prstGeom prst="rect">
            <a:avLst/>
          </a:prstGeom>
        </p:spPr>
        <p:txBody>
          <a:bodyPr wrap="square" lIns="0" tIns="0" rIns="0" bIns="0" rtlCol="0" anchor="t">
            <a:spAutoFit/>
          </a:bodyPr>
          <a:lstStyle/>
          <a:p>
            <a:pPr>
              <a:lnSpc>
                <a:spcPts val="6500"/>
              </a:lnSpc>
            </a:pPr>
            <a:r>
              <a:rPr lang="fr-FR" sz="4400" dirty="0">
                <a:solidFill>
                  <a:srgbClr val="141414"/>
                </a:solidFill>
                <a:latin typeface="Arial Black" panose="020B0A04020102020204" pitchFamily="34" charset="0"/>
              </a:rPr>
              <a:t>01 - Mieux comprendre l'écosystème de la Révision des coopératives agricoles et leurs unions</a:t>
            </a:r>
          </a:p>
        </p:txBody>
      </p:sp>
      <p:sp>
        <p:nvSpPr>
          <p:cNvPr id="11" name="TextBox 11"/>
          <p:cNvSpPr txBox="1"/>
          <p:nvPr/>
        </p:nvSpPr>
        <p:spPr>
          <a:xfrm>
            <a:off x="7848600" y="6708901"/>
            <a:ext cx="6353582" cy="465512"/>
          </a:xfrm>
          <a:prstGeom prst="rect">
            <a:avLst/>
          </a:prstGeom>
        </p:spPr>
        <p:txBody>
          <a:bodyPr lIns="0" tIns="0" rIns="0" bIns="0" rtlCol="0" anchor="t">
            <a:spAutoFit/>
          </a:bodyPr>
          <a:lstStyle/>
          <a:p>
            <a:pPr>
              <a:lnSpc>
                <a:spcPts val="3419"/>
              </a:lnSpc>
            </a:pPr>
            <a:r>
              <a:rPr lang="fr-FR" sz="3600" b="1" dirty="0">
                <a:solidFill>
                  <a:srgbClr val="487307"/>
                </a:solidFill>
                <a:latin typeface="+mj-lt"/>
                <a:hlinkClick r:id="rId4"/>
              </a:rPr>
              <a:t>Vidéo introductive</a:t>
            </a:r>
            <a:endParaRPr lang="fr-FR" sz="3600" b="1" dirty="0">
              <a:solidFill>
                <a:srgbClr val="487307"/>
              </a:solidFill>
              <a:latin typeface="+mj-lt"/>
            </a:endParaRPr>
          </a:p>
        </p:txBody>
      </p:sp>
      <p:sp>
        <p:nvSpPr>
          <p:cNvPr id="13" name="Freeform 13"/>
          <p:cNvSpPr/>
          <p:nvPr/>
        </p:nvSpPr>
        <p:spPr>
          <a:xfrm>
            <a:off x="540092" y="329011"/>
            <a:ext cx="2891086" cy="896539"/>
          </a:xfrm>
          <a:custGeom>
            <a:avLst/>
            <a:gdLst/>
            <a:ahLst/>
            <a:cxnLst/>
            <a:rect l="l" t="t" r="r" b="b"/>
            <a:pathLst>
              <a:path w="2891086" h="896539">
                <a:moveTo>
                  <a:pt x="0" y="0"/>
                </a:moveTo>
                <a:lnTo>
                  <a:pt x="2891086" y="0"/>
                </a:lnTo>
                <a:lnTo>
                  <a:pt x="2891086" y="896539"/>
                </a:lnTo>
                <a:lnTo>
                  <a:pt x="0" y="896539"/>
                </a:lnTo>
                <a:lnTo>
                  <a:pt x="0" y="0"/>
                </a:lnTo>
                <a:close/>
              </a:path>
            </a:pathLst>
          </a:custGeom>
          <a:blipFill>
            <a:blip r:embed="rId5"/>
            <a:stretch>
              <a:fillRect/>
            </a:stretch>
          </a:blipFill>
        </p:spPr>
        <p:txBody>
          <a:bodyPr/>
          <a:lstStyle/>
          <a:p>
            <a:endParaRPr lang="fr-FR" dirty="0"/>
          </a:p>
        </p:txBody>
      </p:sp>
      <p:pic>
        <p:nvPicPr>
          <p:cNvPr id="12" name="Image 11" descr="Une image contenant texte, Police, carte de visite, capture d’écran&#10;&#10;Description générée automatiquement">
            <a:extLst>
              <a:ext uri="{FF2B5EF4-FFF2-40B4-BE49-F238E27FC236}">
                <a16:creationId xmlns:a16="http://schemas.microsoft.com/office/drawing/2014/main" id="{6F0ACB89-E895-02FE-9040-3937EB0784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4947780" y="303612"/>
            <a:ext cx="2891086" cy="797380"/>
          </a:xfrm>
          <a:custGeom>
            <a:avLst/>
            <a:gdLst/>
            <a:ahLst/>
            <a:cxnLst/>
            <a:rect l="l" t="t" r="r" b="b"/>
            <a:pathLst>
              <a:path w="2891086" h="896539">
                <a:moveTo>
                  <a:pt x="0" y="0"/>
                </a:moveTo>
                <a:lnTo>
                  <a:pt x="2891086" y="0"/>
                </a:lnTo>
                <a:lnTo>
                  <a:pt x="2891086" y="896539"/>
                </a:lnTo>
                <a:lnTo>
                  <a:pt x="0" y="896539"/>
                </a:lnTo>
                <a:lnTo>
                  <a:pt x="0" y="0"/>
                </a:lnTo>
                <a:close/>
              </a:path>
            </a:pathLst>
          </a:custGeom>
          <a:blipFill>
            <a:blip r:embed="rId2"/>
            <a:stretch>
              <a:fillRect/>
            </a:stretch>
          </a:blipFill>
        </p:spPr>
        <p:txBody>
          <a:bodyPr/>
          <a:lstStyle/>
          <a:p>
            <a:endParaRPr lang="fr-FR" dirty="0"/>
          </a:p>
        </p:txBody>
      </p:sp>
      <p:sp>
        <p:nvSpPr>
          <p:cNvPr id="6" name="Freeform 6"/>
          <p:cNvSpPr/>
          <p:nvPr/>
        </p:nvSpPr>
        <p:spPr>
          <a:xfrm rot="5400000">
            <a:off x="-4590426" y="4593397"/>
            <a:ext cx="11380663" cy="2193869"/>
          </a:xfrm>
          <a:custGeom>
            <a:avLst/>
            <a:gdLst/>
            <a:ahLst/>
            <a:cxnLst/>
            <a:rect l="l" t="t" r="r" b="b"/>
            <a:pathLst>
              <a:path w="11380663" h="2193869">
                <a:moveTo>
                  <a:pt x="0" y="0"/>
                </a:moveTo>
                <a:lnTo>
                  <a:pt x="11380663" y="0"/>
                </a:lnTo>
                <a:lnTo>
                  <a:pt x="11380663" y="2193869"/>
                </a:lnTo>
                <a:lnTo>
                  <a:pt x="0" y="2193869"/>
                </a:lnTo>
                <a:lnTo>
                  <a:pt x="0" y="0"/>
                </a:lnTo>
                <a:close/>
              </a:path>
            </a:pathLst>
          </a:custGeom>
          <a:blipFill>
            <a:blip r:embed="rId3"/>
            <a:stretch>
              <a:fillRect l="-137221" r="-137221" b="-1194947"/>
            </a:stretch>
          </a:blipFill>
        </p:spPr>
        <p:txBody>
          <a:bodyPr/>
          <a:lstStyle/>
          <a:p>
            <a:endParaRPr lang="fr-FR" dirty="0"/>
          </a:p>
        </p:txBody>
      </p:sp>
      <p:grpSp>
        <p:nvGrpSpPr>
          <p:cNvPr id="9" name="Group 9"/>
          <p:cNvGrpSpPr/>
          <p:nvPr/>
        </p:nvGrpSpPr>
        <p:grpSpPr>
          <a:xfrm>
            <a:off x="15316200" y="6955842"/>
            <a:ext cx="1459066" cy="1459066"/>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BBC5B"/>
            </a:solidFill>
          </p:spPr>
          <p:txBody>
            <a:bodyPr/>
            <a:lstStyle/>
            <a:p>
              <a:endParaRPr lang="fr-FR" dirty="0"/>
            </a:p>
          </p:txBody>
        </p:sp>
      </p:grpSp>
      <p:sp>
        <p:nvSpPr>
          <p:cNvPr id="11" name="AutoShape 11"/>
          <p:cNvSpPr/>
          <p:nvPr/>
        </p:nvSpPr>
        <p:spPr>
          <a:xfrm>
            <a:off x="16045733" y="7399621"/>
            <a:ext cx="0" cy="571508"/>
          </a:xfrm>
          <a:prstGeom prst="line">
            <a:avLst/>
          </a:prstGeom>
          <a:ln w="76200" cap="rnd">
            <a:solidFill>
              <a:srgbClr val="FFFFFF"/>
            </a:solidFill>
            <a:prstDash val="solid"/>
            <a:headEnd type="none" w="sm" len="sm"/>
            <a:tailEnd type="arrow" w="med" len="sm"/>
          </a:ln>
        </p:spPr>
        <p:txBody>
          <a:bodyPr/>
          <a:lstStyle/>
          <a:p>
            <a:endParaRPr lang="fr-FR" dirty="0"/>
          </a:p>
        </p:txBody>
      </p:sp>
      <p:grpSp>
        <p:nvGrpSpPr>
          <p:cNvPr id="14" name="Group 14"/>
          <p:cNvGrpSpPr/>
          <p:nvPr/>
        </p:nvGrpSpPr>
        <p:grpSpPr>
          <a:xfrm>
            <a:off x="11444592" y="1634806"/>
            <a:ext cx="7637176" cy="3252696"/>
            <a:chOff x="0" y="0"/>
            <a:chExt cx="2818820" cy="1295031"/>
          </a:xfrm>
        </p:grpSpPr>
        <p:sp>
          <p:nvSpPr>
            <p:cNvPr id="15" name="Freeform 15"/>
            <p:cNvSpPr/>
            <p:nvPr/>
          </p:nvSpPr>
          <p:spPr>
            <a:xfrm>
              <a:off x="0" y="0"/>
              <a:ext cx="2818820" cy="1295031"/>
            </a:xfrm>
            <a:custGeom>
              <a:avLst/>
              <a:gdLst/>
              <a:ahLst/>
              <a:cxnLst/>
              <a:rect l="l" t="t" r="r" b="b"/>
              <a:pathLst>
                <a:path w="2818820" h="1295031">
                  <a:moveTo>
                    <a:pt x="2694360" y="1295031"/>
                  </a:moveTo>
                  <a:lnTo>
                    <a:pt x="124460" y="1295031"/>
                  </a:lnTo>
                  <a:cubicBezTo>
                    <a:pt x="55880" y="1295031"/>
                    <a:pt x="0" y="1239151"/>
                    <a:pt x="0" y="1170571"/>
                  </a:cubicBezTo>
                  <a:lnTo>
                    <a:pt x="0" y="124460"/>
                  </a:lnTo>
                  <a:cubicBezTo>
                    <a:pt x="0" y="55880"/>
                    <a:pt x="55880" y="0"/>
                    <a:pt x="124460" y="0"/>
                  </a:cubicBezTo>
                  <a:lnTo>
                    <a:pt x="2694360" y="0"/>
                  </a:lnTo>
                  <a:cubicBezTo>
                    <a:pt x="2762940" y="0"/>
                    <a:pt x="2818820" y="55880"/>
                    <a:pt x="2818820" y="124460"/>
                  </a:cubicBezTo>
                  <a:lnTo>
                    <a:pt x="2818820" y="1170571"/>
                  </a:lnTo>
                  <a:cubicBezTo>
                    <a:pt x="2818820" y="1239151"/>
                    <a:pt x="2762940" y="1295031"/>
                    <a:pt x="2694360" y="1295031"/>
                  </a:cubicBezTo>
                  <a:close/>
                </a:path>
              </a:pathLst>
            </a:custGeom>
            <a:solidFill>
              <a:srgbClr val="084C7F"/>
            </a:solidFill>
          </p:spPr>
          <p:txBody>
            <a:bodyPr/>
            <a:lstStyle/>
            <a:p>
              <a:endParaRPr lang="fr-FR" dirty="0"/>
            </a:p>
          </p:txBody>
        </p:sp>
      </p:grpSp>
      <p:sp>
        <p:nvSpPr>
          <p:cNvPr id="20" name="TextBox 20"/>
          <p:cNvSpPr txBox="1"/>
          <p:nvPr/>
        </p:nvSpPr>
        <p:spPr>
          <a:xfrm>
            <a:off x="12139685" y="4062414"/>
            <a:ext cx="5699180" cy="450636"/>
          </a:xfrm>
          <a:prstGeom prst="rect">
            <a:avLst/>
          </a:prstGeom>
        </p:spPr>
        <p:txBody>
          <a:bodyPr lIns="0" tIns="0" rIns="0" bIns="0" rtlCol="0" anchor="t">
            <a:spAutoFit/>
          </a:bodyPr>
          <a:lstStyle/>
          <a:p>
            <a:pPr>
              <a:lnSpc>
                <a:spcPts val="3744"/>
              </a:lnSpc>
            </a:pPr>
            <a:r>
              <a:rPr lang="fr-FR" sz="2800" b="1" dirty="0">
                <a:solidFill>
                  <a:srgbClr val="FFFFFF"/>
                </a:solidFill>
                <a:latin typeface="+mj-lt"/>
              </a:rPr>
              <a:t>Disponibles sur internet</a:t>
            </a:r>
          </a:p>
        </p:txBody>
      </p:sp>
      <p:sp>
        <p:nvSpPr>
          <p:cNvPr id="21" name="TextBox 21"/>
          <p:cNvSpPr txBox="1"/>
          <p:nvPr/>
        </p:nvSpPr>
        <p:spPr>
          <a:xfrm>
            <a:off x="12139685" y="2127705"/>
            <a:ext cx="5699180" cy="1744067"/>
          </a:xfrm>
          <a:prstGeom prst="rect">
            <a:avLst/>
          </a:prstGeom>
        </p:spPr>
        <p:txBody>
          <a:bodyPr lIns="0" tIns="0" rIns="0" bIns="0" rtlCol="0" anchor="t">
            <a:spAutoFit/>
          </a:bodyPr>
          <a:lstStyle/>
          <a:p>
            <a:pPr algn="just">
              <a:lnSpc>
                <a:spcPts val="6839"/>
              </a:lnSpc>
            </a:pPr>
            <a:r>
              <a:rPr lang="fr-FR" sz="6000" dirty="0">
                <a:solidFill>
                  <a:srgbClr val="FFFFFF"/>
                </a:solidFill>
                <a:latin typeface="Arial Black" panose="020B0A04020102020204" pitchFamily="34" charset="0"/>
              </a:rPr>
              <a:t>Publications ANR/HCCA</a:t>
            </a:r>
          </a:p>
        </p:txBody>
      </p:sp>
      <p:pic>
        <p:nvPicPr>
          <p:cNvPr id="25" name="Image 24">
            <a:hlinkClick r:id="rId4"/>
            <a:extLst>
              <a:ext uri="{FF2B5EF4-FFF2-40B4-BE49-F238E27FC236}">
                <a16:creationId xmlns:a16="http://schemas.microsoft.com/office/drawing/2014/main" id="{08EBDAC3-3624-B89A-AC83-7D29EBF915B5}"/>
              </a:ext>
            </a:extLst>
          </p:cNvPr>
          <p:cNvPicPr>
            <a:picLocks noChangeAspect="1"/>
          </p:cNvPicPr>
          <p:nvPr/>
        </p:nvPicPr>
        <p:blipFill>
          <a:blip r:embed="rId5"/>
          <a:stretch>
            <a:fillRect/>
          </a:stretch>
        </p:blipFill>
        <p:spPr>
          <a:xfrm>
            <a:off x="6629400" y="5313058"/>
            <a:ext cx="3393184" cy="4804508"/>
          </a:xfrm>
          <a:prstGeom prst="rect">
            <a:avLst/>
          </a:prstGeom>
          <a:ln>
            <a:solidFill>
              <a:schemeClr val="bg1">
                <a:lumMod val="65000"/>
              </a:schemeClr>
            </a:solidFill>
          </a:ln>
        </p:spPr>
      </p:pic>
      <p:pic>
        <p:nvPicPr>
          <p:cNvPr id="27" name="Image 26">
            <a:hlinkClick r:id="rId6"/>
            <a:extLst>
              <a:ext uri="{FF2B5EF4-FFF2-40B4-BE49-F238E27FC236}">
                <a16:creationId xmlns:a16="http://schemas.microsoft.com/office/drawing/2014/main" id="{5F19115C-730C-95FB-C859-496A8538EB05}"/>
              </a:ext>
            </a:extLst>
          </p:cNvPr>
          <p:cNvPicPr>
            <a:picLocks noChangeAspect="1"/>
          </p:cNvPicPr>
          <p:nvPr/>
        </p:nvPicPr>
        <p:blipFill>
          <a:blip r:embed="rId7"/>
          <a:stretch>
            <a:fillRect/>
          </a:stretch>
        </p:blipFill>
        <p:spPr>
          <a:xfrm>
            <a:off x="10168559" y="5331280"/>
            <a:ext cx="3402822" cy="4821666"/>
          </a:xfrm>
          <a:prstGeom prst="rect">
            <a:avLst/>
          </a:prstGeom>
          <a:ln>
            <a:solidFill>
              <a:schemeClr val="bg1">
                <a:lumMod val="65000"/>
              </a:schemeClr>
            </a:solidFill>
          </a:ln>
        </p:spPr>
      </p:pic>
      <p:pic>
        <p:nvPicPr>
          <p:cNvPr id="31" name="Image 30">
            <a:hlinkClick r:id="rId8"/>
            <a:extLst>
              <a:ext uri="{FF2B5EF4-FFF2-40B4-BE49-F238E27FC236}">
                <a16:creationId xmlns:a16="http://schemas.microsoft.com/office/drawing/2014/main" id="{D8C94552-01B4-9779-BCAF-37FF13A977CF}"/>
              </a:ext>
            </a:extLst>
          </p:cNvPr>
          <p:cNvPicPr>
            <a:picLocks noChangeAspect="1"/>
          </p:cNvPicPr>
          <p:nvPr/>
        </p:nvPicPr>
        <p:blipFill>
          <a:blip r:embed="rId9"/>
          <a:stretch>
            <a:fillRect/>
          </a:stretch>
        </p:blipFill>
        <p:spPr>
          <a:xfrm>
            <a:off x="1797004" y="1817385"/>
            <a:ext cx="4686421" cy="6652230"/>
          </a:xfrm>
          <a:prstGeom prst="rect">
            <a:avLst/>
          </a:prstGeom>
          <a:ln>
            <a:solidFill>
              <a:schemeClr val="bg1">
                <a:lumMod val="65000"/>
              </a:schemeClr>
            </a:solidFill>
          </a:ln>
        </p:spPr>
      </p:pic>
      <p:pic>
        <p:nvPicPr>
          <p:cNvPr id="2" name="Image 1" descr="Une image contenant texte, Police, carte de visite, capture d’écran&#10;&#10;Description générée automatiquement">
            <a:extLst>
              <a:ext uri="{FF2B5EF4-FFF2-40B4-BE49-F238E27FC236}">
                <a16:creationId xmlns:a16="http://schemas.microsoft.com/office/drawing/2014/main" id="{BF7A278A-1744-E111-22D0-0140B8FBA7E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0970" b="20283"/>
          <a:stretch/>
        </p:blipFill>
        <p:spPr>
          <a:xfrm>
            <a:off x="2531848" y="303612"/>
            <a:ext cx="3269908" cy="965224"/>
          </a:xfrm>
          <a:prstGeom prst="rect">
            <a:avLst/>
          </a:prstGeom>
        </p:spPr>
      </p:pic>
      <p:pic>
        <p:nvPicPr>
          <p:cNvPr id="3" name="Image 2">
            <a:extLst>
              <a:ext uri="{FF2B5EF4-FFF2-40B4-BE49-F238E27FC236}">
                <a16:creationId xmlns:a16="http://schemas.microsoft.com/office/drawing/2014/main" id="{6CC8113B-7DA6-1954-F0C6-0AC7F02475EC}"/>
              </a:ext>
            </a:extLst>
          </p:cNvPr>
          <p:cNvPicPr>
            <a:picLocks noChangeAspect="1"/>
          </p:cNvPicPr>
          <p:nvPr/>
        </p:nvPicPr>
        <p:blipFill>
          <a:blip r:embed="rId11"/>
          <a:stretch>
            <a:fillRect/>
          </a:stretch>
        </p:blipFill>
        <p:spPr>
          <a:xfrm>
            <a:off x="6629399" y="273139"/>
            <a:ext cx="3393183" cy="48703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1" r="111"/>
          <a:stretch>
            <a:fillRect/>
          </a:stretch>
        </p:blipFill>
        <p:spPr>
          <a:xfrm>
            <a:off x="0" y="0"/>
            <a:ext cx="18288000" cy="10287000"/>
          </a:xfrm>
          <a:prstGeom prst="rect">
            <a:avLst/>
          </a:prstGeom>
        </p:spPr>
      </p:pic>
      <p:grpSp>
        <p:nvGrpSpPr>
          <p:cNvPr id="3" name="Group 3"/>
          <p:cNvGrpSpPr/>
          <p:nvPr/>
        </p:nvGrpSpPr>
        <p:grpSpPr>
          <a:xfrm>
            <a:off x="1028700" y="1475625"/>
            <a:ext cx="14852072" cy="2222358"/>
            <a:chOff x="0" y="0"/>
            <a:chExt cx="3911657" cy="585312"/>
          </a:xfrm>
        </p:grpSpPr>
        <p:sp>
          <p:nvSpPr>
            <p:cNvPr id="4" name="Freeform 4"/>
            <p:cNvSpPr/>
            <p:nvPr/>
          </p:nvSpPr>
          <p:spPr>
            <a:xfrm>
              <a:off x="0" y="0"/>
              <a:ext cx="3911657" cy="585312"/>
            </a:xfrm>
            <a:custGeom>
              <a:avLst/>
              <a:gdLst/>
              <a:ahLst/>
              <a:cxnLst/>
              <a:rect l="l" t="t" r="r" b="b"/>
              <a:pathLst>
                <a:path w="3911657" h="585312">
                  <a:moveTo>
                    <a:pt x="26585" y="0"/>
                  </a:moveTo>
                  <a:lnTo>
                    <a:pt x="3885072" y="0"/>
                  </a:lnTo>
                  <a:cubicBezTo>
                    <a:pt x="3899755" y="0"/>
                    <a:pt x="3911657" y="11902"/>
                    <a:pt x="3911657" y="26585"/>
                  </a:cubicBezTo>
                  <a:lnTo>
                    <a:pt x="3911657" y="558728"/>
                  </a:lnTo>
                  <a:cubicBezTo>
                    <a:pt x="3911657" y="565778"/>
                    <a:pt x="3908856" y="572540"/>
                    <a:pt x="3903871" y="577526"/>
                  </a:cubicBezTo>
                  <a:cubicBezTo>
                    <a:pt x="3898885" y="582512"/>
                    <a:pt x="3892123" y="585312"/>
                    <a:pt x="3885072" y="585312"/>
                  </a:cubicBezTo>
                  <a:lnTo>
                    <a:pt x="26585" y="585312"/>
                  </a:lnTo>
                  <a:cubicBezTo>
                    <a:pt x="19534" y="585312"/>
                    <a:pt x="12772" y="582512"/>
                    <a:pt x="7786" y="577526"/>
                  </a:cubicBezTo>
                  <a:cubicBezTo>
                    <a:pt x="2801" y="572540"/>
                    <a:pt x="0" y="565778"/>
                    <a:pt x="0" y="558728"/>
                  </a:cubicBezTo>
                  <a:lnTo>
                    <a:pt x="0" y="26585"/>
                  </a:lnTo>
                  <a:cubicBezTo>
                    <a:pt x="0" y="19534"/>
                    <a:pt x="2801" y="12772"/>
                    <a:pt x="7786" y="7786"/>
                  </a:cubicBezTo>
                  <a:cubicBezTo>
                    <a:pt x="12772" y="2801"/>
                    <a:pt x="19534" y="0"/>
                    <a:pt x="26585" y="0"/>
                  </a:cubicBezTo>
                  <a:close/>
                </a:path>
              </a:pathLst>
            </a:custGeom>
            <a:solidFill>
              <a:srgbClr val="F2F2F2"/>
            </a:solidFill>
          </p:spPr>
          <p:txBody>
            <a:bodyPr/>
            <a:lstStyle/>
            <a:p>
              <a:endParaRPr lang="fr-FR" dirty="0"/>
            </a:p>
          </p:txBody>
        </p:sp>
        <p:sp>
          <p:nvSpPr>
            <p:cNvPr id="5" name="TextBox 5"/>
            <p:cNvSpPr txBox="1"/>
            <p:nvPr/>
          </p:nvSpPr>
          <p:spPr>
            <a:xfrm>
              <a:off x="0" y="-76200"/>
              <a:ext cx="812800" cy="889000"/>
            </a:xfrm>
            <a:prstGeom prst="rect">
              <a:avLst/>
            </a:prstGeom>
          </p:spPr>
          <p:txBody>
            <a:bodyPr lIns="50800" tIns="50800" rIns="50800" bIns="50800" rtlCol="0" anchor="ctr"/>
            <a:lstStyle/>
            <a:p>
              <a:pPr algn="ctr">
                <a:lnSpc>
                  <a:spcPts val="3624"/>
                </a:lnSpc>
              </a:pPr>
              <a:endParaRPr lang="fr-FR" dirty="0"/>
            </a:p>
          </p:txBody>
        </p:sp>
      </p:grpSp>
      <p:grpSp>
        <p:nvGrpSpPr>
          <p:cNvPr id="6" name="Group 6"/>
          <p:cNvGrpSpPr>
            <a:grpSpLocks noChangeAspect="1"/>
          </p:cNvGrpSpPr>
          <p:nvPr/>
        </p:nvGrpSpPr>
        <p:grpSpPr>
          <a:xfrm>
            <a:off x="9926162" y="571500"/>
            <a:ext cx="7634359" cy="3990225"/>
            <a:chOff x="0" y="0"/>
            <a:chExt cx="19050000" cy="9956800"/>
          </a:xfrm>
        </p:grpSpPr>
        <p:sp>
          <p:nvSpPr>
            <p:cNvPr id="7" name="Freeform 7"/>
            <p:cNvSpPr/>
            <p:nvPr/>
          </p:nvSpPr>
          <p:spPr>
            <a:xfrm>
              <a:off x="2501900" y="209042"/>
              <a:ext cx="14186915" cy="8502396"/>
            </a:xfrm>
            <a:custGeom>
              <a:avLst/>
              <a:gdLst/>
              <a:ahLst/>
              <a:cxnLst/>
              <a:rect l="l" t="t" r="r" b="b"/>
              <a:pathLst>
                <a:path w="14186915" h="8502396">
                  <a:moveTo>
                    <a:pt x="14186915" y="8502396"/>
                  </a:moveTo>
                  <a:lnTo>
                    <a:pt x="0" y="8502396"/>
                  </a:lnTo>
                  <a:lnTo>
                    <a:pt x="0" y="0"/>
                  </a:lnTo>
                  <a:lnTo>
                    <a:pt x="14186915" y="0"/>
                  </a:lnTo>
                  <a:lnTo>
                    <a:pt x="14186915" y="8502396"/>
                  </a:lnTo>
                  <a:close/>
                </a:path>
              </a:pathLst>
            </a:custGeom>
            <a:blipFill>
              <a:blip r:embed="rId3"/>
              <a:stretch>
                <a:fillRect b="-21606"/>
              </a:stretch>
            </a:blipFill>
          </p:spPr>
          <p:txBody>
            <a:bodyPr/>
            <a:lstStyle/>
            <a:p>
              <a:endParaRPr lang="fr-FR" dirty="0"/>
            </a:p>
          </p:txBody>
        </p:sp>
        <p:sp>
          <p:nvSpPr>
            <p:cNvPr id="8" name="Freeform 8"/>
            <p:cNvSpPr/>
            <p:nvPr/>
          </p:nvSpPr>
          <p:spPr>
            <a:xfrm>
              <a:off x="0" y="0"/>
              <a:ext cx="19050000" cy="9956800"/>
            </a:xfrm>
            <a:custGeom>
              <a:avLst/>
              <a:gdLst/>
              <a:ahLst/>
              <a:cxnLst/>
              <a:rect l="l" t="t" r="r" b="b"/>
              <a:pathLst>
                <a:path w="19050000" h="9956800">
                  <a:moveTo>
                    <a:pt x="19050000" y="9956800"/>
                  </a:moveTo>
                  <a:lnTo>
                    <a:pt x="0" y="9956800"/>
                  </a:lnTo>
                  <a:lnTo>
                    <a:pt x="0" y="0"/>
                  </a:lnTo>
                  <a:lnTo>
                    <a:pt x="19050000" y="0"/>
                  </a:lnTo>
                  <a:lnTo>
                    <a:pt x="19050000" y="9956800"/>
                  </a:lnTo>
                  <a:close/>
                </a:path>
              </a:pathLst>
            </a:custGeom>
            <a:blipFill>
              <a:blip r:embed="rId4"/>
              <a:stretch>
                <a:fillRect l="-15" r="-15"/>
              </a:stretch>
            </a:blipFill>
          </p:spPr>
          <p:txBody>
            <a:bodyPr/>
            <a:lstStyle/>
            <a:p>
              <a:endParaRPr lang="fr-FR" dirty="0"/>
            </a:p>
          </p:txBody>
        </p:sp>
      </p:grpSp>
      <p:sp>
        <p:nvSpPr>
          <p:cNvPr id="9" name="TextBox 9"/>
          <p:cNvSpPr txBox="1"/>
          <p:nvPr/>
        </p:nvSpPr>
        <p:spPr>
          <a:xfrm>
            <a:off x="1028700" y="2081022"/>
            <a:ext cx="9873046" cy="346249"/>
          </a:xfrm>
          <a:prstGeom prst="rect">
            <a:avLst/>
          </a:prstGeom>
        </p:spPr>
        <p:txBody>
          <a:bodyPr lIns="0" tIns="0" rIns="0" bIns="0" rtlCol="0" anchor="t">
            <a:spAutoFit/>
          </a:bodyPr>
          <a:lstStyle/>
          <a:p>
            <a:pPr algn="ctr">
              <a:lnSpc>
                <a:spcPts val="2660"/>
              </a:lnSpc>
            </a:pPr>
            <a:r>
              <a:rPr lang="fr-FR" sz="2400" b="1" dirty="0">
                <a:solidFill>
                  <a:srgbClr val="8BBC5B"/>
                </a:solidFill>
                <a:latin typeface="+mj-lt"/>
              </a:rPr>
              <a:t>Une page dédiée à la Révision des coopératives agricoles</a:t>
            </a:r>
          </a:p>
        </p:txBody>
      </p:sp>
      <p:sp>
        <p:nvSpPr>
          <p:cNvPr id="10" name="TextBox 10"/>
          <p:cNvSpPr txBox="1"/>
          <p:nvPr/>
        </p:nvSpPr>
        <p:spPr>
          <a:xfrm>
            <a:off x="1028700" y="2502672"/>
            <a:ext cx="9873046" cy="560153"/>
          </a:xfrm>
          <a:prstGeom prst="rect">
            <a:avLst/>
          </a:prstGeom>
        </p:spPr>
        <p:txBody>
          <a:bodyPr lIns="0" tIns="0" rIns="0" bIns="0" rtlCol="0" anchor="t">
            <a:spAutoFit/>
          </a:bodyPr>
          <a:lstStyle/>
          <a:p>
            <a:pPr algn="ctr">
              <a:lnSpc>
                <a:spcPts val="4655"/>
              </a:lnSpc>
            </a:pPr>
            <a:r>
              <a:rPr lang="fr-FR" sz="3200" dirty="0">
                <a:solidFill>
                  <a:srgbClr val="084C7F"/>
                </a:solidFill>
                <a:latin typeface="Arial Black" panose="020B0A04020102020204" pitchFamily="34" charset="0"/>
              </a:rPr>
              <a:t>www.hcca.coop/presentation-de-la-revision</a:t>
            </a:r>
          </a:p>
        </p:txBody>
      </p:sp>
      <p:sp>
        <p:nvSpPr>
          <p:cNvPr id="20" name="Freeform 20"/>
          <p:cNvSpPr/>
          <p:nvPr/>
        </p:nvSpPr>
        <p:spPr>
          <a:xfrm flipH="1">
            <a:off x="1341569" y="3121161"/>
            <a:ext cx="1021903" cy="1021903"/>
          </a:xfrm>
          <a:custGeom>
            <a:avLst/>
            <a:gdLst/>
            <a:ahLst/>
            <a:cxnLst/>
            <a:rect l="l" t="t" r="r" b="b"/>
            <a:pathLst>
              <a:path w="1021903" h="1021903">
                <a:moveTo>
                  <a:pt x="1021903" y="0"/>
                </a:moveTo>
                <a:lnTo>
                  <a:pt x="0" y="0"/>
                </a:lnTo>
                <a:lnTo>
                  <a:pt x="0" y="1021904"/>
                </a:lnTo>
                <a:lnTo>
                  <a:pt x="1021903" y="1021904"/>
                </a:lnTo>
                <a:lnTo>
                  <a:pt x="102190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dirty="0"/>
          </a:p>
        </p:txBody>
      </p:sp>
      <p:grpSp>
        <p:nvGrpSpPr>
          <p:cNvPr id="21" name="Group 3">
            <a:extLst>
              <a:ext uri="{FF2B5EF4-FFF2-40B4-BE49-F238E27FC236}">
                <a16:creationId xmlns:a16="http://schemas.microsoft.com/office/drawing/2014/main" id="{F14FF9CC-28A2-0752-543B-9AC77023BBA9}"/>
              </a:ext>
            </a:extLst>
          </p:cNvPr>
          <p:cNvGrpSpPr/>
          <p:nvPr/>
        </p:nvGrpSpPr>
        <p:grpSpPr>
          <a:xfrm>
            <a:off x="2209800" y="6700712"/>
            <a:ext cx="14852072" cy="1979016"/>
            <a:chOff x="0" y="0"/>
            <a:chExt cx="3911657" cy="521222"/>
          </a:xfrm>
        </p:grpSpPr>
        <p:sp>
          <p:nvSpPr>
            <p:cNvPr id="22" name="Freeform 4">
              <a:extLst>
                <a:ext uri="{FF2B5EF4-FFF2-40B4-BE49-F238E27FC236}">
                  <a16:creationId xmlns:a16="http://schemas.microsoft.com/office/drawing/2014/main" id="{3A89E0A4-B21A-E7BD-A58D-59D84481F036}"/>
                </a:ext>
              </a:extLst>
            </p:cNvPr>
            <p:cNvSpPr/>
            <p:nvPr/>
          </p:nvSpPr>
          <p:spPr>
            <a:xfrm>
              <a:off x="0" y="0"/>
              <a:ext cx="3911657" cy="521222"/>
            </a:xfrm>
            <a:custGeom>
              <a:avLst/>
              <a:gdLst/>
              <a:ahLst/>
              <a:cxnLst/>
              <a:rect l="l" t="t" r="r" b="b"/>
              <a:pathLst>
                <a:path w="3911657" h="521222">
                  <a:moveTo>
                    <a:pt x="26585" y="0"/>
                  </a:moveTo>
                  <a:lnTo>
                    <a:pt x="3885072" y="0"/>
                  </a:lnTo>
                  <a:cubicBezTo>
                    <a:pt x="3899755" y="0"/>
                    <a:pt x="3911657" y="11902"/>
                    <a:pt x="3911657" y="26585"/>
                  </a:cubicBezTo>
                  <a:lnTo>
                    <a:pt x="3911657" y="494637"/>
                  </a:lnTo>
                  <a:cubicBezTo>
                    <a:pt x="3911657" y="501688"/>
                    <a:pt x="3908856" y="508450"/>
                    <a:pt x="3903871" y="513436"/>
                  </a:cubicBezTo>
                  <a:cubicBezTo>
                    <a:pt x="3898885" y="518421"/>
                    <a:pt x="3892123" y="521222"/>
                    <a:pt x="3885072" y="521222"/>
                  </a:cubicBezTo>
                  <a:lnTo>
                    <a:pt x="26585" y="521222"/>
                  </a:lnTo>
                  <a:cubicBezTo>
                    <a:pt x="19534" y="521222"/>
                    <a:pt x="12772" y="518421"/>
                    <a:pt x="7786" y="513436"/>
                  </a:cubicBezTo>
                  <a:cubicBezTo>
                    <a:pt x="2801" y="508450"/>
                    <a:pt x="0" y="501688"/>
                    <a:pt x="0" y="494637"/>
                  </a:cubicBezTo>
                  <a:lnTo>
                    <a:pt x="0" y="26585"/>
                  </a:lnTo>
                  <a:cubicBezTo>
                    <a:pt x="0" y="19534"/>
                    <a:pt x="2801" y="12772"/>
                    <a:pt x="7786" y="7786"/>
                  </a:cubicBezTo>
                  <a:cubicBezTo>
                    <a:pt x="12772" y="2801"/>
                    <a:pt x="19534" y="0"/>
                    <a:pt x="26585" y="0"/>
                  </a:cubicBezTo>
                  <a:close/>
                </a:path>
              </a:pathLst>
            </a:custGeom>
            <a:solidFill>
              <a:srgbClr val="F2F2F2"/>
            </a:solidFill>
          </p:spPr>
          <p:txBody>
            <a:bodyPr/>
            <a:lstStyle/>
            <a:p>
              <a:endParaRPr lang="fr-FR" dirty="0"/>
            </a:p>
          </p:txBody>
        </p:sp>
        <p:sp>
          <p:nvSpPr>
            <p:cNvPr id="23" name="TextBox 5">
              <a:extLst>
                <a:ext uri="{FF2B5EF4-FFF2-40B4-BE49-F238E27FC236}">
                  <a16:creationId xmlns:a16="http://schemas.microsoft.com/office/drawing/2014/main" id="{0A85B5B3-8625-50E6-BCFE-D76D66573858}"/>
                </a:ext>
              </a:extLst>
            </p:cNvPr>
            <p:cNvSpPr txBox="1"/>
            <p:nvPr/>
          </p:nvSpPr>
          <p:spPr>
            <a:xfrm>
              <a:off x="0" y="-76200"/>
              <a:ext cx="812800" cy="889000"/>
            </a:xfrm>
            <a:prstGeom prst="rect">
              <a:avLst/>
            </a:prstGeom>
          </p:spPr>
          <p:txBody>
            <a:bodyPr lIns="50800" tIns="50800" rIns="50800" bIns="50800" rtlCol="0" anchor="ctr"/>
            <a:lstStyle/>
            <a:p>
              <a:pPr algn="ctr">
                <a:lnSpc>
                  <a:spcPts val="3624"/>
                </a:lnSpc>
              </a:pPr>
              <a:endParaRPr lang="fr-FR" dirty="0"/>
            </a:p>
          </p:txBody>
        </p:sp>
      </p:grpSp>
      <p:grpSp>
        <p:nvGrpSpPr>
          <p:cNvPr id="24" name="Group 6">
            <a:extLst>
              <a:ext uri="{FF2B5EF4-FFF2-40B4-BE49-F238E27FC236}">
                <a16:creationId xmlns:a16="http://schemas.microsoft.com/office/drawing/2014/main" id="{2BA30FB1-3D6D-7021-6309-7447BF4F554B}"/>
              </a:ext>
            </a:extLst>
          </p:cNvPr>
          <p:cNvGrpSpPr>
            <a:grpSpLocks noChangeAspect="1"/>
          </p:cNvGrpSpPr>
          <p:nvPr/>
        </p:nvGrpSpPr>
        <p:grpSpPr>
          <a:xfrm>
            <a:off x="530051" y="5649075"/>
            <a:ext cx="7634359" cy="3990225"/>
            <a:chOff x="0" y="0"/>
            <a:chExt cx="19050000" cy="9956800"/>
          </a:xfrm>
        </p:grpSpPr>
        <p:sp>
          <p:nvSpPr>
            <p:cNvPr id="25" name="Freeform 7">
              <a:extLst>
                <a:ext uri="{FF2B5EF4-FFF2-40B4-BE49-F238E27FC236}">
                  <a16:creationId xmlns:a16="http://schemas.microsoft.com/office/drawing/2014/main" id="{7D91A47C-6470-84B3-899E-2456084DCCB1}"/>
                </a:ext>
              </a:extLst>
            </p:cNvPr>
            <p:cNvSpPr/>
            <p:nvPr/>
          </p:nvSpPr>
          <p:spPr>
            <a:xfrm>
              <a:off x="2501900" y="209042"/>
              <a:ext cx="14186915" cy="8502396"/>
            </a:xfrm>
            <a:custGeom>
              <a:avLst/>
              <a:gdLst/>
              <a:ahLst/>
              <a:cxnLst/>
              <a:rect l="l" t="t" r="r" b="b"/>
              <a:pathLst>
                <a:path w="14186915" h="8502396">
                  <a:moveTo>
                    <a:pt x="14186915" y="8502396"/>
                  </a:moveTo>
                  <a:lnTo>
                    <a:pt x="0" y="8502396"/>
                  </a:lnTo>
                  <a:lnTo>
                    <a:pt x="0" y="0"/>
                  </a:lnTo>
                  <a:lnTo>
                    <a:pt x="14186915" y="0"/>
                  </a:lnTo>
                  <a:lnTo>
                    <a:pt x="14186915" y="8502396"/>
                  </a:lnTo>
                  <a:close/>
                </a:path>
              </a:pathLst>
            </a:custGeom>
            <a:blipFill>
              <a:blip r:embed="rId7"/>
              <a:stretch>
                <a:fillRect r="-7643"/>
              </a:stretch>
            </a:blipFill>
          </p:spPr>
          <p:txBody>
            <a:bodyPr/>
            <a:lstStyle/>
            <a:p>
              <a:endParaRPr lang="fr-FR" dirty="0"/>
            </a:p>
          </p:txBody>
        </p:sp>
        <p:sp>
          <p:nvSpPr>
            <p:cNvPr id="26" name="Freeform 8">
              <a:extLst>
                <a:ext uri="{FF2B5EF4-FFF2-40B4-BE49-F238E27FC236}">
                  <a16:creationId xmlns:a16="http://schemas.microsoft.com/office/drawing/2014/main" id="{678F47A5-000A-04F4-5752-DAEA9C210E01}"/>
                </a:ext>
              </a:extLst>
            </p:cNvPr>
            <p:cNvSpPr/>
            <p:nvPr/>
          </p:nvSpPr>
          <p:spPr>
            <a:xfrm>
              <a:off x="0" y="0"/>
              <a:ext cx="19050000" cy="9956800"/>
            </a:xfrm>
            <a:custGeom>
              <a:avLst/>
              <a:gdLst/>
              <a:ahLst/>
              <a:cxnLst/>
              <a:rect l="l" t="t" r="r" b="b"/>
              <a:pathLst>
                <a:path w="19050000" h="9956800">
                  <a:moveTo>
                    <a:pt x="19050000" y="9956800"/>
                  </a:moveTo>
                  <a:lnTo>
                    <a:pt x="0" y="9956800"/>
                  </a:lnTo>
                  <a:lnTo>
                    <a:pt x="0" y="0"/>
                  </a:lnTo>
                  <a:lnTo>
                    <a:pt x="19050000" y="0"/>
                  </a:lnTo>
                  <a:lnTo>
                    <a:pt x="19050000" y="9956800"/>
                  </a:lnTo>
                  <a:close/>
                </a:path>
              </a:pathLst>
            </a:custGeom>
            <a:blipFill>
              <a:blip r:embed="rId4"/>
              <a:stretch>
                <a:fillRect l="-15" r="-15"/>
              </a:stretch>
            </a:blipFill>
          </p:spPr>
          <p:txBody>
            <a:bodyPr/>
            <a:lstStyle/>
            <a:p>
              <a:endParaRPr lang="fr-FR" dirty="0"/>
            </a:p>
          </p:txBody>
        </p:sp>
      </p:grpSp>
      <p:sp>
        <p:nvSpPr>
          <p:cNvPr id="27" name="Freeform 9">
            <a:extLst>
              <a:ext uri="{FF2B5EF4-FFF2-40B4-BE49-F238E27FC236}">
                <a16:creationId xmlns:a16="http://schemas.microsoft.com/office/drawing/2014/main" id="{116D3702-53A7-B3D3-33E4-1B4E005AE6FE}"/>
              </a:ext>
            </a:extLst>
          </p:cNvPr>
          <p:cNvSpPr/>
          <p:nvPr/>
        </p:nvSpPr>
        <p:spPr>
          <a:xfrm>
            <a:off x="15035418" y="7910570"/>
            <a:ext cx="1473825" cy="1473825"/>
          </a:xfrm>
          <a:custGeom>
            <a:avLst/>
            <a:gdLst/>
            <a:ahLst/>
            <a:cxnLst/>
            <a:rect l="l" t="t" r="r" b="b"/>
            <a:pathLst>
              <a:path w="1473825" h="1473825">
                <a:moveTo>
                  <a:pt x="0" y="0"/>
                </a:moveTo>
                <a:lnTo>
                  <a:pt x="1473826" y="0"/>
                </a:lnTo>
                <a:lnTo>
                  <a:pt x="1473826" y="1473825"/>
                </a:lnTo>
                <a:lnTo>
                  <a:pt x="0" y="14738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dirty="0"/>
          </a:p>
        </p:txBody>
      </p:sp>
      <p:sp>
        <p:nvSpPr>
          <p:cNvPr id="28" name="TextBox 10">
            <a:extLst>
              <a:ext uri="{FF2B5EF4-FFF2-40B4-BE49-F238E27FC236}">
                <a16:creationId xmlns:a16="http://schemas.microsoft.com/office/drawing/2014/main" id="{D4D86656-0B98-5AB8-ABE7-03DAB743F28B}"/>
              </a:ext>
            </a:extLst>
          </p:cNvPr>
          <p:cNvSpPr txBox="1"/>
          <p:nvPr/>
        </p:nvSpPr>
        <p:spPr>
          <a:xfrm>
            <a:off x="7188826" y="7184438"/>
            <a:ext cx="9873046" cy="346249"/>
          </a:xfrm>
          <a:prstGeom prst="rect">
            <a:avLst/>
          </a:prstGeom>
        </p:spPr>
        <p:txBody>
          <a:bodyPr lIns="0" tIns="0" rIns="0" bIns="0" rtlCol="0" anchor="t">
            <a:spAutoFit/>
          </a:bodyPr>
          <a:lstStyle/>
          <a:p>
            <a:pPr algn="ctr">
              <a:lnSpc>
                <a:spcPts val="2660"/>
              </a:lnSpc>
            </a:pPr>
            <a:r>
              <a:rPr lang="fr-FR" sz="2400" b="1" dirty="0">
                <a:solidFill>
                  <a:srgbClr val="8BBC5B"/>
                </a:solidFill>
                <a:latin typeface="+mj-lt"/>
              </a:rPr>
              <a:t>Le site du Haut Conseil de la Coopération Agricole</a:t>
            </a:r>
          </a:p>
        </p:txBody>
      </p:sp>
      <p:sp>
        <p:nvSpPr>
          <p:cNvPr id="29" name="TextBox 11">
            <a:extLst>
              <a:ext uri="{FF2B5EF4-FFF2-40B4-BE49-F238E27FC236}">
                <a16:creationId xmlns:a16="http://schemas.microsoft.com/office/drawing/2014/main" id="{B6AAEEA0-D2EE-6A98-B857-94B09A2BD331}"/>
              </a:ext>
            </a:extLst>
          </p:cNvPr>
          <p:cNvSpPr txBox="1"/>
          <p:nvPr/>
        </p:nvSpPr>
        <p:spPr>
          <a:xfrm>
            <a:off x="7188826" y="7606088"/>
            <a:ext cx="9873046" cy="560153"/>
          </a:xfrm>
          <a:prstGeom prst="rect">
            <a:avLst/>
          </a:prstGeom>
        </p:spPr>
        <p:txBody>
          <a:bodyPr lIns="0" tIns="0" rIns="0" bIns="0" rtlCol="0" anchor="t">
            <a:spAutoFit/>
          </a:bodyPr>
          <a:lstStyle/>
          <a:p>
            <a:pPr algn="ctr">
              <a:lnSpc>
                <a:spcPts val="4655"/>
              </a:lnSpc>
            </a:pPr>
            <a:r>
              <a:rPr lang="fr-FR" sz="3200" dirty="0">
                <a:solidFill>
                  <a:srgbClr val="084C7F"/>
                </a:solidFill>
                <a:latin typeface="Arial Black" panose="020B0A04020102020204" pitchFamily="34" charset="0"/>
                <a:hlinkClick r:id="rId8">
                  <a:extLst>
                    <a:ext uri="{A12FA001-AC4F-418D-AE19-62706E023703}">
                      <ahyp:hlinkClr xmlns:ahyp="http://schemas.microsoft.com/office/drawing/2018/hyperlinkcolor" val="tx"/>
                    </a:ext>
                  </a:extLst>
                </a:hlinkClick>
              </a:rPr>
              <a:t>www.hcca.coop</a:t>
            </a:r>
            <a:endParaRPr lang="fr-FR" sz="3200" dirty="0">
              <a:solidFill>
                <a:srgbClr val="084C7F"/>
              </a:solidFill>
              <a:latin typeface="Arial Black" panose="020B0A04020102020204" pitchFamily="34" charset="0"/>
            </a:endParaRPr>
          </a:p>
        </p:txBody>
      </p:sp>
      <p:sp>
        <p:nvSpPr>
          <p:cNvPr id="30" name="TextBox 12">
            <a:extLst>
              <a:ext uri="{FF2B5EF4-FFF2-40B4-BE49-F238E27FC236}">
                <a16:creationId xmlns:a16="http://schemas.microsoft.com/office/drawing/2014/main" id="{E9EBC05B-DCEC-9EEB-3999-10CC57C11A49}"/>
              </a:ext>
            </a:extLst>
          </p:cNvPr>
          <p:cNvSpPr txBox="1"/>
          <p:nvPr/>
        </p:nvSpPr>
        <p:spPr>
          <a:xfrm>
            <a:off x="7994031" y="5463188"/>
            <a:ext cx="8603671" cy="1000274"/>
          </a:xfrm>
          <a:prstGeom prst="rect">
            <a:avLst/>
          </a:prstGeom>
        </p:spPr>
        <p:txBody>
          <a:bodyPr wrap="square" lIns="0" tIns="0" rIns="0" bIns="0" rtlCol="0" anchor="t">
            <a:spAutoFit/>
          </a:bodyPr>
          <a:lstStyle/>
          <a:p>
            <a:pPr algn="ctr"/>
            <a:r>
              <a:rPr lang="fr-FR" sz="2400" dirty="0">
                <a:solidFill>
                  <a:srgbClr val="084C7F"/>
                </a:solidFill>
                <a:latin typeface="Nunito Sans Black"/>
              </a:rPr>
              <a:t>Pour tout savoir sur les démarches auprès du HCCA  :</a:t>
            </a:r>
          </a:p>
          <a:p>
            <a:pPr algn="ctr"/>
            <a:endParaRPr lang="fr-FR" sz="500" dirty="0">
              <a:solidFill>
                <a:srgbClr val="084C7F"/>
              </a:solidFill>
              <a:latin typeface="Nunito Sans Black"/>
            </a:endParaRPr>
          </a:p>
          <a:p>
            <a:pPr algn="ctr"/>
            <a:r>
              <a:rPr lang="fr-FR" dirty="0">
                <a:solidFill>
                  <a:srgbClr val="084C7F"/>
                </a:solidFill>
                <a:latin typeface="Nunito Sans Bold"/>
              </a:rPr>
              <a:t>Demande/retrait d'agrément - Demande d'extension - Paiement de la cotisation annuelle - Dépôt du Dossier Annuel de Contrôle (DAC) -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1028700" y="1485500"/>
            <a:ext cx="16230600" cy="7315999"/>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txBody>
            <a:bodyPr/>
            <a:lstStyle/>
            <a:p>
              <a:endParaRPr lang="fr-FR" dirty="0"/>
            </a:p>
          </p:txBody>
        </p:sp>
      </p:grpSp>
      <p:grpSp>
        <p:nvGrpSpPr>
          <p:cNvPr id="5" name="Group 5"/>
          <p:cNvGrpSpPr>
            <a:grpSpLocks noChangeAspect="1"/>
          </p:cNvGrpSpPr>
          <p:nvPr/>
        </p:nvGrpSpPr>
        <p:grpSpPr>
          <a:xfrm>
            <a:off x="2022078" y="2857500"/>
            <a:ext cx="4197675" cy="4197675"/>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9183" r="-9183"/>
              </a:stretch>
            </a:blipFill>
          </p:spPr>
          <p:txBody>
            <a:bodyPr/>
            <a:lstStyle/>
            <a:p>
              <a:endParaRPr lang="fr-FR" dirty="0"/>
            </a:p>
          </p:txBody>
        </p:sp>
      </p:grpSp>
      <p:grpSp>
        <p:nvGrpSpPr>
          <p:cNvPr id="7" name="Group 7"/>
          <p:cNvGrpSpPr/>
          <p:nvPr/>
        </p:nvGrpSpPr>
        <p:grpSpPr>
          <a:xfrm>
            <a:off x="14864140" y="7725753"/>
            <a:ext cx="1459066" cy="145906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4C7F"/>
            </a:solidFill>
          </p:spPr>
          <p:txBody>
            <a:bodyPr/>
            <a:lstStyle/>
            <a:p>
              <a:endParaRPr lang="fr-FR" dirty="0"/>
            </a:p>
          </p:txBody>
        </p:sp>
      </p:grpSp>
      <p:sp>
        <p:nvSpPr>
          <p:cNvPr id="9" name="AutoShape 9"/>
          <p:cNvSpPr/>
          <p:nvPr/>
        </p:nvSpPr>
        <p:spPr>
          <a:xfrm rot="5400000">
            <a:off x="15307919" y="8417186"/>
            <a:ext cx="571508" cy="0"/>
          </a:xfrm>
          <a:prstGeom prst="line">
            <a:avLst/>
          </a:prstGeom>
          <a:ln w="76200" cap="rnd">
            <a:solidFill>
              <a:srgbClr val="FFFFFF"/>
            </a:solidFill>
            <a:prstDash val="solid"/>
            <a:headEnd type="none" w="sm" len="sm"/>
            <a:tailEnd type="arrow" w="med" len="sm"/>
          </a:ln>
        </p:spPr>
        <p:txBody>
          <a:bodyPr/>
          <a:lstStyle/>
          <a:p>
            <a:endParaRPr lang="fr-FR" dirty="0"/>
          </a:p>
        </p:txBody>
      </p:sp>
      <p:sp>
        <p:nvSpPr>
          <p:cNvPr id="10" name="TextBox 10"/>
          <p:cNvSpPr txBox="1"/>
          <p:nvPr/>
        </p:nvSpPr>
        <p:spPr>
          <a:xfrm>
            <a:off x="7571302" y="4737099"/>
            <a:ext cx="8966479" cy="812800"/>
          </a:xfrm>
          <a:prstGeom prst="rect">
            <a:avLst/>
          </a:prstGeom>
        </p:spPr>
        <p:txBody>
          <a:bodyPr lIns="0" tIns="0" rIns="0" bIns="0" rtlCol="0" anchor="t">
            <a:spAutoFit/>
          </a:bodyPr>
          <a:lstStyle/>
          <a:p>
            <a:pPr>
              <a:lnSpc>
                <a:spcPts val="6500"/>
              </a:lnSpc>
            </a:pPr>
            <a:r>
              <a:rPr lang="fr-FR" sz="4800" dirty="0">
                <a:solidFill>
                  <a:srgbClr val="141414"/>
                </a:solidFill>
                <a:latin typeface="Arial Black" panose="020B0A04020102020204" pitchFamily="34" charset="0"/>
              </a:rPr>
              <a:t>02 - Qui sommes-nous ?</a:t>
            </a:r>
          </a:p>
        </p:txBody>
      </p:sp>
      <p:sp>
        <p:nvSpPr>
          <p:cNvPr id="11" name="Freeform 11"/>
          <p:cNvSpPr/>
          <p:nvPr/>
        </p:nvSpPr>
        <p:spPr>
          <a:xfrm>
            <a:off x="540092" y="329011"/>
            <a:ext cx="2891086" cy="896539"/>
          </a:xfrm>
          <a:custGeom>
            <a:avLst/>
            <a:gdLst/>
            <a:ahLst/>
            <a:cxnLst/>
            <a:rect l="l" t="t" r="r" b="b"/>
            <a:pathLst>
              <a:path w="2891086" h="896539">
                <a:moveTo>
                  <a:pt x="0" y="0"/>
                </a:moveTo>
                <a:lnTo>
                  <a:pt x="2891086" y="0"/>
                </a:lnTo>
                <a:lnTo>
                  <a:pt x="2891086" y="896539"/>
                </a:lnTo>
                <a:lnTo>
                  <a:pt x="0" y="896539"/>
                </a:lnTo>
                <a:lnTo>
                  <a:pt x="0" y="0"/>
                </a:lnTo>
                <a:close/>
              </a:path>
            </a:pathLst>
          </a:custGeom>
          <a:blipFill>
            <a:blip r:embed="rId4"/>
            <a:stretch>
              <a:fillRect/>
            </a:stretch>
          </a:blipFill>
        </p:spPr>
        <p:txBody>
          <a:bodyPr/>
          <a:lstStyle/>
          <a:p>
            <a:endParaRPr lang="fr-FR" dirty="0"/>
          </a:p>
        </p:txBody>
      </p:sp>
      <p:pic>
        <p:nvPicPr>
          <p:cNvPr id="12" name="Image 11" descr="Une image contenant texte, Police, carte de visite, capture d’écran&#10;&#10;Description générée automatiquement">
            <a:extLst>
              <a:ext uri="{FF2B5EF4-FFF2-40B4-BE49-F238E27FC236}">
                <a16:creationId xmlns:a16="http://schemas.microsoft.com/office/drawing/2014/main" id="{453BDA5F-CD87-9E5F-4CDE-B8765067E4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081109"/>
            <a:ext cx="6653430" cy="6796645"/>
            <a:chOff x="0" y="0"/>
            <a:chExt cx="1752344" cy="1790063"/>
          </a:xfrm>
        </p:grpSpPr>
        <p:sp>
          <p:nvSpPr>
            <p:cNvPr id="3" name="Freeform 3"/>
            <p:cNvSpPr/>
            <p:nvPr/>
          </p:nvSpPr>
          <p:spPr>
            <a:xfrm>
              <a:off x="0" y="0"/>
              <a:ext cx="1752344" cy="1790063"/>
            </a:xfrm>
            <a:custGeom>
              <a:avLst/>
              <a:gdLst/>
              <a:ahLst/>
              <a:cxnLst/>
              <a:rect l="l" t="t" r="r" b="b"/>
              <a:pathLst>
                <a:path w="1752344" h="1790063">
                  <a:moveTo>
                    <a:pt x="0" y="0"/>
                  </a:moveTo>
                  <a:lnTo>
                    <a:pt x="1752344" y="0"/>
                  </a:lnTo>
                  <a:lnTo>
                    <a:pt x="1752344" y="1790063"/>
                  </a:lnTo>
                  <a:lnTo>
                    <a:pt x="0" y="1790063"/>
                  </a:lnTo>
                  <a:close/>
                </a:path>
              </a:pathLst>
            </a:custGeom>
            <a:solidFill>
              <a:srgbClr val="FFFFFF"/>
            </a:solidFill>
          </p:spPr>
          <p:txBody>
            <a:bodyPr/>
            <a:lstStyle/>
            <a:p>
              <a:endParaRPr lang="fr-FR" dirty="0"/>
            </a:p>
          </p:txBody>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3624"/>
                </a:lnSpc>
              </a:pPr>
              <a:endParaRPr lang="fr-FR" dirty="0"/>
            </a:p>
          </p:txBody>
        </p:sp>
      </p:grpSp>
      <p:grpSp>
        <p:nvGrpSpPr>
          <p:cNvPr id="5" name="Group 5"/>
          <p:cNvGrpSpPr/>
          <p:nvPr/>
        </p:nvGrpSpPr>
        <p:grpSpPr>
          <a:xfrm>
            <a:off x="14540115" y="2492706"/>
            <a:ext cx="3237202" cy="5974345"/>
            <a:chOff x="0" y="0"/>
            <a:chExt cx="8435045" cy="1245406"/>
          </a:xfrm>
        </p:grpSpPr>
        <p:sp>
          <p:nvSpPr>
            <p:cNvPr id="6" name="Freeform 6"/>
            <p:cNvSpPr/>
            <p:nvPr/>
          </p:nvSpPr>
          <p:spPr>
            <a:xfrm>
              <a:off x="0" y="0"/>
              <a:ext cx="8435045" cy="1245406"/>
            </a:xfrm>
            <a:custGeom>
              <a:avLst/>
              <a:gdLst/>
              <a:ahLst/>
              <a:cxnLst/>
              <a:rect l="l" t="t" r="r" b="b"/>
              <a:pathLst>
                <a:path w="8435045" h="1245406">
                  <a:moveTo>
                    <a:pt x="8310585" y="1245406"/>
                  </a:moveTo>
                  <a:lnTo>
                    <a:pt x="124460" y="1245406"/>
                  </a:lnTo>
                  <a:cubicBezTo>
                    <a:pt x="55880" y="1245406"/>
                    <a:pt x="0" y="1189526"/>
                    <a:pt x="0" y="1120946"/>
                  </a:cubicBezTo>
                  <a:lnTo>
                    <a:pt x="0" y="124460"/>
                  </a:lnTo>
                  <a:cubicBezTo>
                    <a:pt x="0" y="55880"/>
                    <a:pt x="55880" y="0"/>
                    <a:pt x="124460" y="0"/>
                  </a:cubicBezTo>
                  <a:lnTo>
                    <a:pt x="8310585" y="0"/>
                  </a:lnTo>
                  <a:cubicBezTo>
                    <a:pt x="8379165" y="0"/>
                    <a:pt x="8435045" y="55880"/>
                    <a:pt x="8435045" y="124460"/>
                  </a:cubicBezTo>
                  <a:lnTo>
                    <a:pt x="8435045" y="1120946"/>
                  </a:lnTo>
                  <a:cubicBezTo>
                    <a:pt x="8435045" y="1189526"/>
                    <a:pt x="8379165" y="1245406"/>
                    <a:pt x="8310585" y="1245406"/>
                  </a:cubicBezTo>
                  <a:close/>
                </a:path>
              </a:pathLst>
            </a:custGeom>
            <a:solidFill>
              <a:srgbClr val="141414">
                <a:alpha val="3922"/>
              </a:srgbClr>
            </a:solidFill>
          </p:spPr>
          <p:txBody>
            <a:bodyPr/>
            <a:lstStyle/>
            <a:p>
              <a:endParaRPr lang="fr-FR" dirty="0"/>
            </a:p>
          </p:txBody>
        </p:sp>
      </p:grpSp>
      <p:grpSp>
        <p:nvGrpSpPr>
          <p:cNvPr id="9" name="Group 9"/>
          <p:cNvGrpSpPr/>
          <p:nvPr/>
        </p:nvGrpSpPr>
        <p:grpSpPr>
          <a:xfrm>
            <a:off x="1481504" y="-182073"/>
            <a:ext cx="3523908" cy="2023691"/>
            <a:chOff x="0" y="0"/>
            <a:chExt cx="2138577" cy="1228131"/>
          </a:xfrm>
        </p:grpSpPr>
        <p:sp>
          <p:nvSpPr>
            <p:cNvPr id="10" name="Freeform 10"/>
            <p:cNvSpPr/>
            <p:nvPr/>
          </p:nvSpPr>
          <p:spPr>
            <a:xfrm>
              <a:off x="0" y="0"/>
              <a:ext cx="2138577" cy="1228131"/>
            </a:xfrm>
            <a:custGeom>
              <a:avLst/>
              <a:gdLst/>
              <a:ahLst/>
              <a:cxnLst/>
              <a:rect l="l" t="t" r="r" b="b"/>
              <a:pathLst>
                <a:path w="2138577" h="1228131">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8BBC5B"/>
            </a:solidFill>
          </p:spPr>
          <p:txBody>
            <a:bodyPr/>
            <a:lstStyle/>
            <a:p>
              <a:endParaRPr lang="fr-FR" dirty="0"/>
            </a:p>
          </p:txBody>
        </p:sp>
      </p:grpSp>
      <p:grpSp>
        <p:nvGrpSpPr>
          <p:cNvPr id="11" name="Group 11"/>
          <p:cNvGrpSpPr/>
          <p:nvPr/>
        </p:nvGrpSpPr>
        <p:grpSpPr>
          <a:xfrm>
            <a:off x="1481504" y="8445382"/>
            <a:ext cx="3523908" cy="2023691"/>
            <a:chOff x="0" y="0"/>
            <a:chExt cx="2138577" cy="1228131"/>
          </a:xfrm>
        </p:grpSpPr>
        <p:sp>
          <p:nvSpPr>
            <p:cNvPr id="12" name="Freeform 12"/>
            <p:cNvSpPr/>
            <p:nvPr/>
          </p:nvSpPr>
          <p:spPr>
            <a:xfrm>
              <a:off x="0" y="0"/>
              <a:ext cx="2138577" cy="1228131"/>
            </a:xfrm>
            <a:custGeom>
              <a:avLst/>
              <a:gdLst/>
              <a:ahLst/>
              <a:cxnLst/>
              <a:rect l="l" t="t" r="r" b="b"/>
              <a:pathLst>
                <a:path w="2138577" h="1228131">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8BBC5B"/>
            </a:solidFill>
          </p:spPr>
          <p:txBody>
            <a:bodyPr/>
            <a:lstStyle/>
            <a:p>
              <a:endParaRPr lang="fr-FR" dirty="0"/>
            </a:p>
          </p:txBody>
        </p:sp>
      </p:grpSp>
      <p:sp>
        <p:nvSpPr>
          <p:cNvPr id="13" name="TextBox 13"/>
          <p:cNvSpPr txBox="1"/>
          <p:nvPr/>
        </p:nvSpPr>
        <p:spPr>
          <a:xfrm>
            <a:off x="5825762" y="367962"/>
            <a:ext cx="8352123" cy="448649"/>
          </a:xfrm>
          <a:prstGeom prst="rect">
            <a:avLst/>
          </a:prstGeom>
        </p:spPr>
        <p:txBody>
          <a:bodyPr wrap="square" lIns="0" tIns="0" rIns="0" bIns="0" rtlCol="0" anchor="t">
            <a:spAutoFit/>
          </a:bodyPr>
          <a:lstStyle/>
          <a:p>
            <a:pPr>
              <a:lnSpc>
                <a:spcPts val="3419"/>
              </a:lnSpc>
            </a:pPr>
            <a:r>
              <a:rPr lang="fr-FR" sz="3600" dirty="0">
                <a:solidFill>
                  <a:srgbClr val="487307"/>
                </a:solidFill>
                <a:latin typeface="Arial Black" panose="020B0A04020102020204" pitchFamily="34" charset="0"/>
              </a:rPr>
              <a:t>Présentation de notre fédération</a:t>
            </a:r>
          </a:p>
        </p:txBody>
      </p:sp>
      <p:sp>
        <p:nvSpPr>
          <p:cNvPr id="14" name="TextBox 14"/>
          <p:cNvSpPr txBox="1"/>
          <p:nvPr/>
        </p:nvSpPr>
        <p:spPr>
          <a:xfrm>
            <a:off x="15020821" y="3265395"/>
            <a:ext cx="3628248" cy="438912"/>
          </a:xfrm>
          <a:prstGeom prst="rect">
            <a:avLst/>
          </a:prstGeom>
        </p:spPr>
        <p:txBody>
          <a:bodyPr lIns="0" tIns="0" rIns="0" bIns="0" rtlCol="0" anchor="t">
            <a:spAutoFit/>
          </a:bodyPr>
          <a:lstStyle/>
          <a:p>
            <a:pPr marL="0" lvl="0" indent="0" algn="l">
              <a:lnSpc>
                <a:spcPts val="3624"/>
              </a:lnSpc>
              <a:spcBef>
                <a:spcPct val="0"/>
              </a:spcBef>
            </a:pPr>
            <a:r>
              <a:rPr lang="fr-FR" sz="2400" u="none" dirty="0">
                <a:solidFill>
                  <a:srgbClr val="141414"/>
                </a:solidFill>
                <a:latin typeface="+mj-lt"/>
              </a:rPr>
              <a:t>Mandats de CAC</a:t>
            </a:r>
            <a:endParaRPr lang="fr-FR" sz="2400" dirty="0">
              <a:solidFill>
                <a:srgbClr val="141414"/>
              </a:solidFill>
              <a:latin typeface="+mj-lt"/>
            </a:endParaRPr>
          </a:p>
        </p:txBody>
      </p:sp>
      <p:sp>
        <p:nvSpPr>
          <p:cNvPr id="15" name="TextBox 15"/>
          <p:cNvSpPr txBox="1"/>
          <p:nvPr/>
        </p:nvSpPr>
        <p:spPr>
          <a:xfrm>
            <a:off x="5403690" y="1086812"/>
            <a:ext cx="8677907" cy="4056688"/>
          </a:xfrm>
          <a:prstGeom prst="rect">
            <a:avLst/>
          </a:prstGeom>
        </p:spPr>
        <p:txBody>
          <a:bodyPr wrap="square" lIns="0" tIns="0" rIns="0" bIns="0" rtlCol="0" anchor="t">
            <a:spAutoFit/>
          </a:bodyPr>
          <a:lstStyle/>
          <a:p>
            <a:pPr marL="518160" lvl="1" indent="-259080" algn="just">
              <a:lnSpc>
                <a:spcPts val="3624"/>
              </a:lnSpc>
              <a:buFont typeface="Arial"/>
              <a:buChar char="•"/>
            </a:pPr>
            <a:r>
              <a:rPr lang="fr-FR" sz="2800" dirty="0">
                <a:solidFill>
                  <a:srgbClr val="141414"/>
                </a:solidFill>
                <a:latin typeface="+mj-lt"/>
              </a:rPr>
              <a:t>Fédération agréée par le ministère de l’Agriculture et de la Souveraineté Alimentaire pour la Révision des coopératives agricoles (arrêté du 28/12/2007).</a:t>
            </a:r>
          </a:p>
          <a:p>
            <a:pPr algn="just">
              <a:lnSpc>
                <a:spcPts val="1512"/>
              </a:lnSpc>
            </a:pPr>
            <a:endParaRPr lang="fr-FR" sz="2800" dirty="0">
              <a:solidFill>
                <a:srgbClr val="141414"/>
              </a:solidFill>
              <a:latin typeface="+mj-lt"/>
            </a:endParaRPr>
          </a:p>
          <a:p>
            <a:pPr marL="518160" lvl="1" indent="-259080" algn="just">
              <a:lnSpc>
                <a:spcPts val="3624"/>
              </a:lnSpc>
              <a:buFont typeface="Arial"/>
              <a:buChar char="•"/>
            </a:pPr>
            <a:r>
              <a:rPr lang="fr-FR" sz="2800" dirty="0">
                <a:solidFill>
                  <a:srgbClr val="141414"/>
                </a:solidFill>
                <a:latin typeface="+mj-lt"/>
              </a:rPr>
              <a:t>Fédération agréée par la préfecture pour 3 autres familles coopératives : SICA, SCIC, banques (arrêté du 29/03/2023).</a:t>
            </a:r>
          </a:p>
          <a:p>
            <a:pPr algn="just">
              <a:lnSpc>
                <a:spcPts val="1608"/>
              </a:lnSpc>
            </a:pPr>
            <a:endParaRPr lang="fr-FR" sz="2000" dirty="0">
              <a:solidFill>
                <a:srgbClr val="141414"/>
              </a:solidFill>
              <a:latin typeface="+mj-lt"/>
            </a:endParaRPr>
          </a:p>
          <a:p>
            <a:pPr marL="518160" lvl="1" indent="-259080" algn="just">
              <a:lnSpc>
                <a:spcPts val="3624"/>
              </a:lnSpc>
              <a:buFont typeface="Arial"/>
              <a:buChar char="•"/>
            </a:pPr>
            <a:r>
              <a:rPr lang="fr-FR" sz="2800" dirty="0">
                <a:solidFill>
                  <a:srgbClr val="141414"/>
                </a:solidFill>
                <a:latin typeface="+mj-lt"/>
              </a:rPr>
              <a:t>Une implantation </a:t>
            </a:r>
            <a:r>
              <a:rPr lang="fr-FR" sz="2800" dirty="0" err="1">
                <a:solidFill>
                  <a:srgbClr val="141414"/>
                </a:solidFill>
                <a:latin typeface="+mj-lt"/>
              </a:rPr>
              <a:t>multi-régionale</a:t>
            </a:r>
            <a:r>
              <a:rPr lang="fr-FR" sz="2800" dirty="0">
                <a:solidFill>
                  <a:srgbClr val="141414"/>
                </a:solidFill>
                <a:latin typeface="+mj-lt"/>
              </a:rPr>
              <a:t> avec 7 bureaux et une trentaine de collaborateurs.</a:t>
            </a:r>
          </a:p>
        </p:txBody>
      </p:sp>
      <p:sp>
        <p:nvSpPr>
          <p:cNvPr id="16" name="TextBox 16"/>
          <p:cNvSpPr txBox="1"/>
          <p:nvPr/>
        </p:nvSpPr>
        <p:spPr>
          <a:xfrm>
            <a:off x="15020821" y="2492706"/>
            <a:ext cx="2727087" cy="863600"/>
          </a:xfrm>
          <a:prstGeom prst="rect">
            <a:avLst/>
          </a:prstGeom>
        </p:spPr>
        <p:txBody>
          <a:bodyPr lIns="0" tIns="0" rIns="0" bIns="0" rtlCol="0" anchor="t">
            <a:spAutoFit/>
          </a:bodyPr>
          <a:lstStyle/>
          <a:p>
            <a:pPr>
              <a:lnSpc>
                <a:spcPts val="7000"/>
              </a:lnSpc>
            </a:pPr>
            <a:r>
              <a:rPr lang="fr-FR" sz="5000" dirty="0">
                <a:solidFill>
                  <a:srgbClr val="084C7F"/>
                </a:solidFill>
                <a:latin typeface="Arial Black" panose="020B0A04020102020204" pitchFamily="34" charset="0"/>
              </a:rPr>
              <a:t>200</a:t>
            </a:r>
          </a:p>
        </p:txBody>
      </p:sp>
      <p:sp>
        <p:nvSpPr>
          <p:cNvPr id="17" name="TextBox 17"/>
          <p:cNvSpPr txBox="1"/>
          <p:nvPr/>
        </p:nvSpPr>
        <p:spPr>
          <a:xfrm>
            <a:off x="6382081" y="5556279"/>
            <a:ext cx="7365228" cy="436017"/>
          </a:xfrm>
          <a:prstGeom prst="rect">
            <a:avLst/>
          </a:prstGeom>
        </p:spPr>
        <p:txBody>
          <a:bodyPr lIns="0" tIns="0" rIns="0" bIns="0" rtlCol="0" anchor="t">
            <a:spAutoFit/>
          </a:bodyPr>
          <a:lstStyle/>
          <a:p>
            <a:pPr algn="ctr">
              <a:lnSpc>
                <a:spcPts val="3419"/>
              </a:lnSpc>
            </a:pPr>
            <a:r>
              <a:rPr lang="fr-FR" sz="3200" dirty="0">
                <a:solidFill>
                  <a:srgbClr val="487307"/>
                </a:solidFill>
                <a:latin typeface="Arial Black" panose="020B0A04020102020204" pitchFamily="34" charset="0"/>
              </a:rPr>
              <a:t>Nos métiers</a:t>
            </a:r>
          </a:p>
        </p:txBody>
      </p:sp>
      <p:sp>
        <p:nvSpPr>
          <p:cNvPr id="18" name="TextBox 18"/>
          <p:cNvSpPr txBox="1"/>
          <p:nvPr/>
        </p:nvSpPr>
        <p:spPr>
          <a:xfrm>
            <a:off x="5590062" y="6032739"/>
            <a:ext cx="8677906" cy="4134337"/>
          </a:xfrm>
          <a:prstGeom prst="rect">
            <a:avLst/>
          </a:prstGeom>
        </p:spPr>
        <p:txBody>
          <a:bodyPr wrap="square" lIns="0" tIns="0" rIns="0" bIns="0" rtlCol="0" anchor="t">
            <a:spAutoFit/>
          </a:bodyPr>
          <a:lstStyle/>
          <a:p>
            <a:pPr marL="518160" lvl="1" indent="-259080" algn="just">
              <a:lnSpc>
                <a:spcPts val="3624"/>
              </a:lnSpc>
              <a:buFont typeface="Arial"/>
              <a:buChar char="•"/>
            </a:pPr>
            <a:r>
              <a:rPr lang="fr-FR" sz="2800" dirty="0">
                <a:solidFill>
                  <a:srgbClr val="000000"/>
                </a:solidFill>
                <a:latin typeface="+mj-lt"/>
              </a:rPr>
              <a:t>Les missions de </a:t>
            </a:r>
            <a:r>
              <a:rPr lang="fr-FR" sz="2800" b="1" dirty="0">
                <a:solidFill>
                  <a:srgbClr val="000000"/>
                </a:solidFill>
                <a:latin typeface="+mj-lt"/>
              </a:rPr>
              <a:t>Révision légale </a:t>
            </a:r>
            <a:r>
              <a:rPr lang="fr-FR" sz="2800" dirty="0">
                <a:solidFill>
                  <a:srgbClr val="000000"/>
                </a:solidFill>
                <a:latin typeface="+mj-lt"/>
              </a:rPr>
              <a:t>(agrément, Coopertise, fusion, …)</a:t>
            </a:r>
          </a:p>
          <a:p>
            <a:pPr marL="518160" lvl="1" indent="-259080" algn="just">
              <a:lnSpc>
                <a:spcPts val="3624"/>
              </a:lnSpc>
              <a:buFont typeface="Arial"/>
              <a:buChar char="•"/>
            </a:pPr>
            <a:r>
              <a:rPr lang="fr-FR" sz="2800" dirty="0">
                <a:solidFill>
                  <a:srgbClr val="000000"/>
                </a:solidFill>
                <a:latin typeface="+mj-lt"/>
              </a:rPr>
              <a:t>Le </a:t>
            </a:r>
            <a:r>
              <a:rPr lang="fr-FR" sz="2800" b="1" dirty="0">
                <a:solidFill>
                  <a:srgbClr val="000000"/>
                </a:solidFill>
                <a:latin typeface="+mj-lt"/>
              </a:rPr>
              <a:t>commissariat aux comptes : </a:t>
            </a:r>
            <a:r>
              <a:rPr lang="fr-FR" sz="2800" dirty="0">
                <a:solidFill>
                  <a:srgbClr val="000000"/>
                </a:solidFill>
                <a:latin typeface="+mj-lt"/>
              </a:rPr>
              <a:t>FNR auprès des coopératives agricoles et AGRO-Révision auprès des filiales de coopératives agricoles et autres acteurs du secteur.</a:t>
            </a:r>
          </a:p>
          <a:p>
            <a:pPr marL="518160" lvl="1" indent="-259080" algn="just">
              <a:lnSpc>
                <a:spcPts val="3624"/>
              </a:lnSpc>
              <a:buFont typeface="Arial"/>
              <a:buChar char="•"/>
            </a:pPr>
            <a:r>
              <a:rPr lang="fr-FR" sz="2800" dirty="0">
                <a:solidFill>
                  <a:srgbClr val="000000"/>
                </a:solidFill>
                <a:latin typeface="+mj-lt"/>
              </a:rPr>
              <a:t>Vérification de déclaration de performance extra-financière </a:t>
            </a:r>
            <a:r>
              <a:rPr lang="fr-FR" sz="2800" b="1" dirty="0">
                <a:solidFill>
                  <a:srgbClr val="000000"/>
                </a:solidFill>
                <a:latin typeface="+mj-lt"/>
              </a:rPr>
              <a:t>(DPEF) – Reconnu Organisme Tiers Indépendant (OTI) depuis 2018. </a:t>
            </a:r>
            <a:endParaRPr lang="fr-FR" sz="2800" dirty="0">
              <a:solidFill>
                <a:srgbClr val="000000"/>
              </a:solidFill>
              <a:latin typeface="+mj-lt"/>
            </a:endParaRPr>
          </a:p>
        </p:txBody>
      </p:sp>
      <p:pic>
        <p:nvPicPr>
          <p:cNvPr id="24" name="Picture 4" descr="Recherche dans la barre latérale">
            <a:extLst>
              <a:ext uri="{FF2B5EF4-FFF2-40B4-BE49-F238E27FC236}">
                <a16:creationId xmlns:a16="http://schemas.microsoft.com/office/drawing/2014/main" id="{F27EB580-289D-4264-767A-1BCB7CBC3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94" y="2313693"/>
            <a:ext cx="4789981" cy="554037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descr="Une image contenant texte, Police, carte de visite, capture d’écran&#10;&#10;Description générée automatiquement">
            <a:extLst>
              <a:ext uri="{FF2B5EF4-FFF2-40B4-BE49-F238E27FC236}">
                <a16:creationId xmlns:a16="http://schemas.microsoft.com/office/drawing/2014/main" id="{6A835C3C-14DB-AA27-FEC8-98E69AA8D9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970" b="20283"/>
          <a:stretch/>
        </p:blipFill>
        <p:spPr>
          <a:xfrm>
            <a:off x="14478000" y="260326"/>
            <a:ext cx="3269908" cy="965224"/>
          </a:xfrm>
          <a:prstGeom prst="rect">
            <a:avLst/>
          </a:prstGeom>
        </p:spPr>
      </p:pic>
      <p:sp>
        <p:nvSpPr>
          <p:cNvPr id="28" name="TextBox 14">
            <a:extLst>
              <a:ext uri="{FF2B5EF4-FFF2-40B4-BE49-F238E27FC236}">
                <a16:creationId xmlns:a16="http://schemas.microsoft.com/office/drawing/2014/main" id="{99EF560B-5CDC-0D75-B7F3-94F21D640147}"/>
              </a:ext>
            </a:extLst>
          </p:cNvPr>
          <p:cNvSpPr txBox="1"/>
          <p:nvPr/>
        </p:nvSpPr>
        <p:spPr>
          <a:xfrm>
            <a:off x="15136260" y="4923673"/>
            <a:ext cx="2044913" cy="738664"/>
          </a:xfrm>
          <a:prstGeom prst="rect">
            <a:avLst/>
          </a:prstGeom>
        </p:spPr>
        <p:txBody>
          <a:bodyPr wrap="square" lIns="0" tIns="0" rIns="0" bIns="0" rtlCol="0" anchor="t">
            <a:spAutoFit/>
          </a:bodyPr>
          <a:lstStyle/>
          <a:p>
            <a:pPr marL="0" lvl="0" indent="0" algn="l">
              <a:spcBef>
                <a:spcPct val="0"/>
              </a:spcBef>
            </a:pPr>
            <a:r>
              <a:rPr lang="fr-FR" sz="2400" u="none" dirty="0">
                <a:solidFill>
                  <a:srgbClr val="141414"/>
                </a:solidFill>
                <a:latin typeface="+mj-lt"/>
              </a:rPr>
              <a:t>Missions </a:t>
            </a:r>
          </a:p>
          <a:p>
            <a:pPr marL="0" lvl="0" indent="0" algn="l">
              <a:spcBef>
                <a:spcPct val="0"/>
              </a:spcBef>
            </a:pPr>
            <a:r>
              <a:rPr lang="fr-FR" sz="2400" u="none" dirty="0">
                <a:solidFill>
                  <a:srgbClr val="141414"/>
                </a:solidFill>
                <a:latin typeface="+mj-lt"/>
              </a:rPr>
              <a:t>de Révision</a:t>
            </a:r>
            <a:endParaRPr lang="fr-FR" sz="2400" dirty="0">
              <a:solidFill>
                <a:srgbClr val="141414"/>
              </a:solidFill>
              <a:latin typeface="+mj-lt"/>
            </a:endParaRPr>
          </a:p>
        </p:txBody>
      </p:sp>
      <p:sp>
        <p:nvSpPr>
          <p:cNvPr id="29" name="TextBox 16">
            <a:extLst>
              <a:ext uri="{FF2B5EF4-FFF2-40B4-BE49-F238E27FC236}">
                <a16:creationId xmlns:a16="http://schemas.microsoft.com/office/drawing/2014/main" id="{2F309B28-04DF-0D82-CAB5-7C3FA5C41942}"/>
              </a:ext>
            </a:extLst>
          </p:cNvPr>
          <p:cNvSpPr txBox="1"/>
          <p:nvPr/>
        </p:nvSpPr>
        <p:spPr>
          <a:xfrm>
            <a:off x="15020820" y="4087962"/>
            <a:ext cx="2727087" cy="863600"/>
          </a:xfrm>
          <a:prstGeom prst="rect">
            <a:avLst/>
          </a:prstGeom>
        </p:spPr>
        <p:txBody>
          <a:bodyPr lIns="0" tIns="0" rIns="0" bIns="0" rtlCol="0" anchor="t">
            <a:spAutoFit/>
          </a:bodyPr>
          <a:lstStyle/>
          <a:p>
            <a:pPr>
              <a:lnSpc>
                <a:spcPts val="7000"/>
              </a:lnSpc>
            </a:pPr>
            <a:r>
              <a:rPr lang="fr-FR" sz="5000" dirty="0">
                <a:solidFill>
                  <a:srgbClr val="084C7F"/>
                </a:solidFill>
                <a:latin typeface="Arial Black" panose="020B0A04020102020204" pitchFamily="34" charset="0"/>
              </a:rPr>
              <a:t>400</a:t>
            </a:r>
          </a:p>
        </p:txBody>
      </p:sp>
      <p:sp>
        <p:nvSpPr>
          <p:cNvPr id="7" name="TextBox 16">
            <a:extLst>
              <a:ext uri="{FF2B5EF4-FFF2-40B4-BE49-F238E27FC236}">
                <a16:creationId xmlns:a16="http://schemas.microsoft.com/office/drawing/2014/main" id="{7C19B8BD-A39D-00A7-2CB8-4147F07BB7C1}"/>
              </a:ext>
            </a:extLst>
          </p:cNvPr>
          <p:cNvSpPr txBox="1"/>
          <p:nvPr/>
        </p:nvSpPr>
        <p:spPr>
          <a:xfrm>
            <a:off x="15124765" y="5941459"/>
            <a:ext cx="2727087" cy="863600"/>
          </a:xfrm>
          <a:prstGeom prst="rect">
            <a:avLst/>
          </a:prstGeom>
        </p:spPr>
        <p:txBody>
          <a:bodyPr lIns="0" tIns="0" rIns="0" bIns="0" rtlCol="0" anchor="t">
            <a:spAutoFit/>
          </a:bodyPr>
          <a:lstStyle/>
          <a:p>
            <a:pPr>
              <a:lnSpc>
                <a:spcPts val="7000"/>
              </a:lnSpc>
            </a:pPr>
            <a:r>
              <a:rPr lang="fr-FR" sz="5000" dirty="0">
                <a:solidFill>
                  <a:srgbClr val="084C7F"/>
                </a:solidFill>
                <a:latin typeface="Arial Black" panose="020B0A04020102020204" pitchFamily="34" charset="0"/>
              </a:rPr>
              <a:t>32</a:t>
            </a:r>
          </a:p>
        </p:txBody>
      </p:sp>
      <p:sp>
        <p:nvSpPr>
          <p:cNvPr id="8" name="TextBox 14">
            <a:extLst>
              <a:ext uri="{FF2B5EF4-FFF2-40B4-BE49-F238E27FC236}">
                <a16:creationId xmlns:a16="http://schemas.microsoft.com/office/drawing/2014/main" id="{4E4498B8-4C9B-E235-8AD3-FBFEDA09C131}"/>
              </a:ext>
            </a:extLst>
          </p:cNvPr>
          <p:cNvSpPr txBox="1"/>
          <p:nvPr/>
        </p:nvSpPr>
        <p:spPr>
          <a:xfrm>
            <a:off x="15151500" y="6782345"/>
            <a:ext cx="1917299" cy="369332"/>
          </a:xfrm>
          <a:prstGeom prst="rect">
            <a:avLst/>
          </a:prstGeom>
        </p:spPr>
        <p:txBody>
          <a:bodyPr wrap="square" lIns="0" tIns="0" rIns="0" bIns="0" rtlCol="0" anchor="t">
            <a:spAutoFit/>
          </a:bodyPr>
          <a:lstStyle/>
          <a:p>
            <a:pPr marL="0" lvl="0" indent="0" algn="l">
              <a:spcBef>
                <a:spcPct val="0"/>
              </a:spcBef>
            </a:pPr>
            <a:r>
              <a:rPr lang="fr-FR" sz="2400" u="none" dirty="0">
                <a:solidFill>
                  <a:srgbClr val="141414"/>
                </a:solidFill>
                <a:latin typeface="+mj-lt"/>
              </a:rPr>
              <a:t>Collaborateurs</a:t>
            </a:r>
            <a:endParaRPr lang="fr-FR" sz="2400" dirty="0">
              <a:solidFill>
                <a:srgbClr val="141414"/>
              </a:solidFill>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72889" y="389048"/>
            <a:ext cx="18288000" cy="475643"/>
          </a:xfrm>
          <a:prstGeom prst="rect">
            <a:avLst/>
          </a:prstGeom>
        </p:spPr>
        <p:txBody>
          <a:bodyPr wrap="square" lIns="0" tIns="0" rIns="0" bIns="0" rtlCol="0" anchor="t">
            <a:spAutoFit/>
          </a:bodyPr>
          <a:lstStyle/>
          <a:p>
            <a:pPr algn="ctr">
              <a:lnSpc>
                <a:spcPts val="3419"/>
              </a:lnSpc>
            </a:pPr>
            <a:r>
              <a:rPr lang="en-US" sz="4400" dirty="0">
                <a:solidFill>
                  <a:srgbClr val="487307"/>
                </a:solidFill>
                <a:latin typeface="Arial Black" panose="020B0A04020102020204" pitchFamily="34" charset="0"/>
              </a:rPr>
              <a:t>Nos </a:t>
            </a:r>
            <a:r>
              <a:rPr lang="en-US" sz="4400" dirty="0" err="1">
                <a:solidFill>
                  <a:srgbClr val="487307"/>
                </a:solidFill>
                <a:latin typeface="Arial Black" panose="020B0A04020102020204" pitchFamily="34" charset="0"/>
              </a:rPr>
              <a:t>réviseurs</a:t>
            </a:r>
            <a:r>
              <a:rPr lang="en-US" sz="4400" dirty="0">
                <a:solidFill>
                  <a:srgbClr val="487307"/>
                </a:solidFill>
                <a:latin typeface="Arial Black" panose="020B0A04020102020204" pitchFamily="34" charset="0"/>
              </a:rPr>
              <a:t> </a:t>
            </a:r>
            <a:r>
              <a:rPr lang="en-US" sz="4400" dirty="0" err="1">
                <a:solidFill>
                  <a:srgbClr val="487307"/>
                </a:solidFill>
                <a:latin typeface="Arial Black" panose="020B0A04020102020204" pitchFamily="34" charset="0"/>
              </a:rPr>
              <a:t>agréés</a:t>
            </a:r>
            <a:endParaRPr lang="en-US" sz="4400" dirty="0">
              <a:solidFill>
                <a:srgbClr val="487307"/>
              </a:solidFill>
              <a:latin typeface="Arial Black" panose="020B0A04020102020204" pitchFamily="34" charset="0"/>
            </a:endParaRPr>
          </a:p>
        </p:txBody>
      </p:sp>
      <p:sp>
        <p:nvSpPr>
          <p:cNvPr id="19" name="TextBox 19"/>
          <p:cNvSpPr txBox="1"/>
          <p:nvPr/>
        </p:nvSpPr>
        <p:spPr>
          <a:xfrm>
            <a:off x="3588732" y="4170851"/>
            <a:ext cx="4247217" cy="398442"/>
          </a:xfrm>
          <a:prstGeom prst="rect">
            <a:avLst/>
          </a:prstGeom>
        </p:spPr>
        <p:txBody>
          <a:bodyPr wrap="square" lIns="0" tIns="0" rIns="0" bIns="0" rtlCol="0" anchor="t">
            <a:spAutoFit/>
          </a:bodyPr>
          <a:lstStyle/>
          <a:p>
            <a:pPr algn="ctr">
              <a:lnSpc>
                <a:spcPts val="3279"/>
              </a:lnSpc>
            </a:pPr>
            <a:r>
              <a:rPr lang="en-US" sz="2400" dirty="0">
                <a:solidFill>
                  <a:srgbClr val="141414"/>
                </a:solidFill>
                <a:latin typeface="Arial Black" panose="020B0A04020102020204" pitchFamily="34" charset="0"/>
              </a:rPr>
              <a:t>Muriel ROCES</a:t>
            </a:r>
          </a:p>
        </p:txBody>
      </p:sp>
      <p:sp>
        <p:nvSpPr>
          <p:cNvPr id="20" name="TextBox 20"/>
          <p:cNvSpPr txBox="1"/>
          <p:nvPr/>
        </p:nvSpPr>
        <p:spPr>
          <a:xfrm>
            <a:off x="7125479" y="4170851"/>
            <a:ext cx="4037042" cy="398442"/>
          </a:xfrm>
          <a:prstGeom prst="rect">
            <a:avLst/>
          </a:prstGeom>
        </p:spPr>
        <p:txBody>
          <a:bodyPr lIns="0" tIns="0" rIns="0" bIns="0" rtlCol="0" anchor="t">
            <a:spAutoFit/>
          </a:bodyPr>
          <a:lstStyle/>
          <a:p>
            <a:pPr algn="ctr">
              <a:lnSpc>
                <a:spcPts val="3279"/>
              </a:lnSpc>
            </a:pPr>
            <a:r>
              <a:rPr lang="en-US" sz="2400" dirty="0">
                <a:solidFill>
                  <a:srgbClr val="141414"/>
                </a:solidFill>
                <a:latin typeface="Arial Black" panose="020B0A04020102020204" pitchFamily="34" charset="0"/>
              </a:rPr>
              <a:t>Sonia REGEREAU</a:t>
            </a:r>
          </a:p>
        </p:txBody>
      </p:sp>
      <p:sp>
        <p:nvSpPr>
          <p:cNvPr id="21" name="TextBox 21"/>
          <p:cNvSpPr txBox="1"/>
          <p:nvPr/>
        </p:nvSpPr>
        <p:spPr>
          <a:xfrm>
            <a:off x="262160" y="4170851"/>
            <a:ext cx="4037042" cy="398442"/>
          </a:xfrm>
          <a:prstGeom prst="rect">
            <a:avLst/>
          </a:prstGeom>
        </p:spPr>
        <p:txBody>
          <a:bodyPr lIns="0" tIns="0" rIns="0" bIns="0" rtlCol="0" anchor="t">
            <a:spAutoFit/>
          </a:bodyPr>
          <a:lstStyle/>
          <a:p>
            <a:pPr algn="ctr">
              <a:lnSpc>
                <a:spcPts val="3279"/>
              </a:lnSpc>
            </a:pPr>
            <a:r>
              <a:rPr lang="en-US" sz="2400" dirty="0">
                <a:solidFill>
                  <a:srgbClr val="141414"/>
                </a:solidFill>
                <a:latin typeface="Arial Black" panose="020B0A04020102020204" pitchFamily="34" charset="0"/>
              </a:rPr>
              <a:t>Anne GUALA</a:t>
            </a:r>
          </a:p>
        </p:txBody>
      </p:sp>
      <p:sp>
        <p:nvSpPr>
          <p:cNvPr id="22" name="TextBox 22"/>
          <p:cNvSpPr txBox="1"/>
          <p:nvPr/>
        </p:nvSpPr>
        <p:spPr>
          <a:xfrm>
            <a:off x="3639719" y="4605216"/>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Lorraine</a:t>
            </a:r>
          </a:p>
          <a:p>
            <a:pPr algn="ctr">
              <a:lnSpc>
                <a:spcPts val="2220"/>
              </a:lnSpc>
            </a:pPr>
            <a:r>
              <a:rPr lang="en-US" sz="2000" b="1" dirty="0">
                <a:solidFill>
                  <a:srgbClr val="5D4231"/>
                </a:solidFill>
                <a:latin typeface="+mj-lt"/>
              </a:rPr>
              <a:t>m.roces@fnr.coop</a:t>
            </a:r>
          </a:p>
        </p:txBody>
      </p:sp>
      <p:sp>
        <p:nvSpPr>
          <p:cNvPr id="23" name="TextBox 23"/>
          <p:cNvSpPr txBox="1"/>
          <p:nvPr/>
        </p:nvSpPr>
        <p:spPr>
          <a:xfrm>
            <a:off x="7140719" y="4639362"/>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Sud</a:t>
            </a:r>
          </a:p>
          <a:p>
            <a:pPr algn="ctr">
              <a:lnSpc>
                <a:spcPts val="2220"/>
              </a:lnSpc>
            </a:pPr>
            <a:r>
              <a:rPr lang="en-US" sz="2000" b="1" dirty="0">
                <a:solidFill>
                  <a:srgbClr val="5D4231"/>
                </a:solidFill>
                <a:latin typeface="+mj-lt"/>
              </a:rPr>
              <a:t>s.regereau@fnr.coop</a:t>
            </a:r>
          </a:p>
        </p:txBody>
      </p:sp>
      <p:sp>
        <p:nvSpPr>
          <p:cNvPr id="24" name="TextBox 24"/>
          <p:cNvSpPr txBox="1"/>
          <p:nvPr/>
        </p:nvSpPr>
        <p:spPr>
          <a:xfrm>
            <a:off x="428278" y="4605216"/>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Bourgogne</a:t>
            </a:r>
          </a:p>
          <a:p>
            <a:pPr algn="ctr">
              <a:lnSpc>
                <a:spcPts val="2220"/>
              </a:lnSpc>
            </a:pPr>
            <a:r>
              <a:rPr lang="en-US" sz="2000" b="1" dirty="0">
                <a:solidFill>
                  <a:srgbClr val="5D4231"/>
                </a:solidFill>
                <a:latin typeface="+mj-lt"/>
              </a:rPr>
              <a:t>a.guala@fnr.coop</a:t>
            </a:r>
          </a:p>
        </p:txBody>
      </p:sp>
      <p:sp>
        <p:nvSpPr>
          <p:cNvPr id="25" name="TextBox 25"/>
          <p:cNvSpPr txBox="1"/>
          <p:nvPr/>
        </p:nvSpPr>
        <p:spPr>
          <a:xfrm>
            <a:off x="10552188" y="4126499"/>
            <a:ext cx="4037042" cy="398442"/>
          </a:xfrm>
          <a:prstGeom prst="rect">
            <a:avLst/>
          </a:prstGeom>
        </p:spPr>
        <p:txBody>
          <a:bodyPr lIns="0" tIns="0" rIns="0" bIns="0" rtlCol="0" anchor="t">
            <a:spAutoFit/>
          </a:bodyPr>
          <a:lstStyle/>
          <a:p>
            <a:pPr algn="ctr">
              <a:lnSpc>
                <a:spcPts val="3279"/>
              </a:lnSpc>
            </a:pPr>
            <a:r>
              <a:rPr lang="en-US" sz="2400" dirty="0">
                <a:solidFill>
                  <a:srgbClr val="141414"/>
                </a:solidFill>
                <a:latin typeface="Arial Black" panose="020B0A04020102020204" pitchFamily="34" charset="0"/>
              </a:rPr>
              <a:t>Julien LEHRY</a:t>
            </a:r>
          </a:p>
        </p:txBody>
      </p:sp>
      <p:sp>
        <p:nvSpPr>
          <p:cNvPr id="26" name="TextBox 26"/>
          <p:cNvSpPr txBox="1"/>
          <p:nvPr/>
        </p:nvSpPr>
        <p:spPr>
          <a:xfrm>
            <a:off x="959428" y="8294820"/>
            <a:ext cx="4779212" cy="398442"/>
          </a:xfrm>
          <a:prstGeom prst="rect">
            <a:avLst/>
          </a:prstGeom>
        </p:spPr>
        <p:txBody>
          <a:bodyPr wrap="square" lIns="0" tIns="0" rIns="0" bIns="0" rtlCol="0" anchor="t">
            <a:spAutoFit/>
          </a:bodyPr>
          <a:lstStyle/>
          <a:p>
            <a:pPr algn="ctr">
              <a:lnSpc>
                <a:spcPts val="3279"/>
              </a:lnSpc>
            </a:pPr>
            <a:r>
              <a:rPr lang="en-US" sz="2400" dirty="0">
                <a:solidFill>
                  <a:srgbClr val="141414"/>
                </a:solidFill>
                <a:latin typeface="Arial Black" panose="020B0A04020102020204" pitchFamily="34" charset="0"/>
              </a:rPr>
              <a:t>Anne-Caroline FORCIOLI</a:t>
            </a:r>
          </a:p>
        </p:txBody>
      </p:sp>
      <p:sp>
        <p:nvSpPr>
          <p:cNvPr id="28" name="TextBox 28"/>
          <p:cNvSpPr txBox="1"/>
          <p:nvPr/>
        </p:nvSpPr>
        <p:spPr>
          <a:xfrm>
            <a:off x="10552188" y="4623229"/>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Alsace</a:t>
            </a:r>
          </a:p>
          <a:p>
            <a:pPr algn="ctr">
              <a:lnSpc>
                <a:spcPts val="2220"/>
              </a:lnSpc>
            </a:pPr>
            <a:r>
              <a:rPr lang="en-US" sz="2000" b="1" dirty="0">
                <a:solidFill>
                  <a:srgbClr val="5D4231"/>
                </a:solidFill>
                <a:latin typeface="+mj-lt"/>
              </a:rPr>
              <a:t>j.lehry@fnr.coop</a:t>
            </a:r>
          </a:p>
        </p:txBody>
      </p:sp>
      <p:sp>
        <p:nvSpPr>
          <p:cNvPr id="29" name="TextBox 29"/>
          <p:cNvSpPr txBox="1"/>
          <p:nvPr/>
        </p:nvSpPr>
        <p:spPr>
          <a:xfrm>
            <a:off x="1388398" y="8838050"/>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Paris-Corse</a:t>
            </a:r>
          </a:p>
          <a:p>
            <a:pPr algn="ctr">
              <a:lnSpc>
                <a:spcPts val="2220"/>
              </a:lnSpc>
            </a:pPr>
            <a:r>
              <a:rPr lang="en-US" sz="2000" b="1" dirty="0">
                <a:solidFill>
                  <a:srgbClr val="5D4231"/>
                </a:solidFill>
                <a:latin typeface="+mj-lt"/>
              </a:rPr>
              <a:t>ac.forcioli@fnr.coop</a:t>
            </a:r>
          </a:p>
        </p:txBody>
      </p:sp>
      <p:sp>
        <p:nvSpPr>
          <p:cNvPr id="35" name="Freeform 35"/>
          <p:cNvSpPr/>
          <p:nvPr/>
        </p:nvSpPr>
        <p:spPr>
          <a:xfrm>
            <a:off x="0" y="10064830"/>
            <a:ext cx="18288000" cy="222170"/>
          </a:xfrm>
          <a:custGeom>
            <a:avLst/>
            <a:gdLst/>
            <a:ahLst/>
            <a:cxnLst/>
            <a:rect l="l" t="t" r="r" b="b"/>
            <a:pathLst>
              <a:path w="18288000" h="222170">
                <a:moveTo>
                  <a:pt x="0" y="0"/>
                </a:moveTo>
                <a:lnTo>
                  <a:pt x="18288000" y="0"/>
                </a:lnTo>
                <a:lnTo>
                  <a:pt x="18288000" y="222170"/>
                </a:lnTo>
                <a:lnTo>
                  <a:pt x="0" y="222170"/>
                </a:lnTo>
                <a:lnTo>
                  <a:pt x="0" y="0"/>
                </a:lnTo>
                <a:close/>
              </a:path>
            </a:pathLst>
          </a:custGeom>
          <a:blipFill>
            <a:blip r:embed="rId2"/>
            <a:stretch>
              <a:fillRect t="-323776" b="-5063914"/>
            </a:stretch>
          </a:blipFill>
        </p:spPr>
        <p:txBody>
          <a:bodyPr/>
          <a:lstStyle/>
          <a:p>
            <a:endParaRPr lang="fr-FR"/>
          </a:p>
        </p:txBody>
      </p:sp>
      <p:pic>
        <p:nvPicPr>
          <p:cNvPr id="38" name="Image 37">
            <a:extLst>
              <a:ext uri="{FF2B5EF4-FFF2-40B4-BE49-F238E27FC236}">
                <a16:creationId xmlns:a16="http://schemas.microsoft.com/office/drawing/2014/main" id="{D34361CF-AFB9-87EF-C94D-ECECEC0BDD06}"/>
              </a:ext>
            </a:extLst>
          </p:cNvPr>
          <p:cNvPicPr>
            <a:picLocks noChangeAspect="1"/>
          </p:cNvPicPr>
          <p:nvPr/>
        </p:nvPicPr>
        <p:blipFill>
          <a:blip r:embed="rId3" cstate="print">
            <a:extLst>
              <a:ext uri="{28A0092B-C50C-407E-A947-70E740481C1C}">
                <a14:useLocalDpi xmlns:a14="http://schemas.microsoft.com/office/drawing/2010/main" val="0"/>
              </a:ext>
            </a:extLst>
          </a:blip>
          <a:srcRect l="12741" r="12741"/>
          <a:stretch/>
        </p:blipFill>
        <p:spPr>
          <a:xfrm rot="5400000">
            <a:off x="4492102" y="1396013"/>
            <a:ext cx="2462596" cy="2455200"/>
          </a:xfrm>
          <a:prstGeom prst="ellipse">
            <a:avLst/>
          </a:prstGeom>
          <a:ln w="3175" cap="rnd">
            <a:solidFill>
              <a:srgbClr val="333333"/>
            </a:solidFill>
          </a:ln>
          <a:effectLst>
            <a:outerShdw blurRad="381000" dist="292100" dir="5400000" sx="-80000" sy="-18000" rotWithShape="0">
              <a:srgbClr val="000000">
                <a:alpha val="22000"/>
              </a:srgbClr>
            </a:outerShdw>
          </a:effectLst>
        </p:spPr>
      </p:pic>
      <p:pic>
        <p:nvPicPr>
          <p:cNvPr id="39" name="Image 38">
            <a:extLst>
              <a:ext uri="{FF2B5EF4-FFF2-40B4-BE49-F238E27FC236}">
                <a16:creationId xmlns:a16="http://schemas.microsoft.com/office/drawing/2014/main" id="{6B47A40E-A65E-510E-8166-CA21A2F30C3B}"/>
              </a:ext>
            </a:extLst>
          </p:cNvPr>
          <p:cNvPicPr>
            <a:picLocks noChangeAspect="1"/>
          </p:cNvPicPr>
          <p:nvPr/>
        </p:nvPicPr>
        <p:blipFill rotWithShape="1">
          <a:blip r:embed="rId4">
            <a:extLst>
              <a:ext uri="{28A0092B-C50C-407E-A947-70E740481C1C}">
                <a14:useLocalDpi xmlns:a14="http://schemas.microsoft.com/office/drawing/2010/main" val="0"/>
              </a:ext>
            </a:extLst>
          </a:blip>
          <a:srcRect l="9580" t="3308" r="9580" b="21598"/>
          <a:stretch/>
        </p:blipFill>
        <p:spPr>
          <a:xfrm>
            <a:off x="7917600" y="1335234"/>
            <a:ext cx="2462596" cy="2455200"/>
          </a:xfrm>
          <a:prstGeom prst="ellipse">
            <a:avLst/>
          </a:prstGeom>
          <a:ln w="3175" cap="rnd">
            <a:solidFill>
              <a:srgbClr val="333333"/>
            </a:solidFill>
          </a:ln>
          <a:effectLst>
            <a:outerShdw blurRad="381000" dist="292100" dir="5400000" sx="-80000" sy="-18000" rotWithShape="0">
              <a:srgbClr val="000000">
                <a:alpha val="22000"/>
              </a:srgbClr>
            </a:outerShdw>
          </a:effectLst>
        </p:spPr>
      </p:pic>
      <p:pic>
        <p:nvPicPr>
          <p:cNvPr id="41" name="Image 40">
            <a:extLst>
              <a:ext uri="{FF2B5EF4-FFF2-40B4-BE49-F238E27FC236}">
                <a16:creationId xmlns:a16="http://schemas.microsoft.com/office/drawing/2014/main" id="{95963F86-12E7-859D-68D1-09FB717813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25" t="24044" r="14933" b="25297"/>
          <a:stretch/>
        </p:blipFill>
        <p:spPr>
          <a:xfrm>
            <a:off x="11346796" y="1251847"/>
            <a:ext cx="2447826" cy="2455200"/>
          </a:xfrm>
          <a:prstGeom prst="ellipse">
            <a:avLst/>
          </a:prstGeom>
          <a:ln w="3175" cap="rnd">
            <a:solidFill>
              <a:srgbClr val="333333"/>
            </a:solidFill>
          </a:ln>
          <a:effectLst>
            <a:outerShdw blurRad="381000" dist="292100" dir="5400000" sx="-80000" sy="-18000" rotWithShape="0">
              <a:srgbClr val="000000">
                <a:alpha val="22000"/>
              </a:srgbClr>
            </a:outerShdw>
          </a:effectLst>
        </p:spPr>
      </p:pic>
      <p:sp>
        <p:nvSpPr>
          <p:cNvPr id="43" name="TextBox 25">
            <a:extLst>
              <a:ext uri="{FF2B5EF4-FFF2-40B4-BE49-F238E27FC236}">
                <a16:creationId xmlns:a16="http://schemas.microsoft.com/office/drawing/2014/main" id="{21EFAF68-7BBB-3735-1182-6412E5210453}"/>
              </a:ext>
            </a:extLst>
          </p:cNvPr>
          <p:cNvSpPr txBox="1"/>
          <p:nvPr/>
        </p:nvSpPr>
        <p:spPr>
          <a:xfrm>
            <a:off x="12826594" y="8294820"/>
            <a:ext cx="4779211" cy="398442"/>
          </a:xfrm>
          <a:prstGeom prst="rect">
            <a:avLst/>
          </a:prstGeom>
        </p:spPr>
        <p:txBody>
          <a:bodyPr wrap="square" lIns="0" tIns="0" rIns="0" bIns="0" rtlCol="0" anchor="t">
            <a:spAutoFit/>
          </a:bodyPr>
          <a:lstStyle/>
          <a:p>
            <a:pPr algn="ctr">
              <a:lnSpc>
                <a:spcPts val="3279"/>
              </a:lnSpc>
            </a:pPr>
            <a:r>
              <a:rPr lang="en-US" sz="2400" dirty="0">
                <a:solidFill>
                  <a:srgbClr val="141414"/>
                </a:solidFill>
                <a:latin typeface="Arial Black" panose="020B0A04020102020204" pitchFamily="34" charset="0"/>
              </a:rPr>
              <a:t>Stéphane HEIMBURGER</a:t>
            </a:r>
          </a:p>
        </p:txBody>
      </p:sp>
      <p:sp>
        <p:nvSpPr>
          <p:cNvPr id="44" name="TextBox 28">
            <a:extLst>
              <a:ext uri="{FF2B5EF4-FFF2-40B4-BE49-F238E27FC236}">
                <a16:creationId xmlns:a16="http://schemas.microsoft.com/office/drawing/2014/main" id="{BF6ACFA3-06B6-56D0-9D6B-650820BE1189}"/>
              </a:ext>
            </a:extLst>
          </p:cNvPr>
          <p:cNvSpPr txBox="1"/>
          <p:nvPr/>
        </p:nvSpPr>
        <p:spPr>
          <a:xfrm>
            <a:off x="13392575" y="8842527"/>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Alsace</a:t>
            </a:r>
          </a:p>
          <a:p>
            <a:pPr algn="ctr">
              <a:lnSpc>
                <a:spcPts val="2220"/>
              </a:lnSpc>
            </a:pPr>
            <a:r>
              <a:rPr lang="en-US" sz="2000" b="1" dirty="0">
                <a:solidFill>
                  <a:srgbClr val="5D4231"/>
                </a:solidFill>
                <a:latin typeface="+mj-lt"/>
              </a:rPr>
              <a:t>s.heimburger@fnr.coop</a:t>
            </a:r>
          </a:p>
        </p:txBody>
      </p:sp>
      <p:pic>
        <p:nvPicPr>
          <p:cNvPr id="45" name="Image 44">
            <a:extLst>
              <a:ext uri="{FF2B5EF4-FFF2-40B4-BE49-F238E27FC236}">
                <a16:creationId xmlns:a16="http://schemas.microsoft.com/office/drawing/2014/main" id="{92247B49-5717-298D-23E0-185148D250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18" t="5835" r="10916" b="21711"/>
          <a:stretch/>
        </p:blipFill>
        <p:spPr>
          <a:xfrm>
            <a:off x="13992287" y="5575425"/>
            <a:ext cx="2447826" cy="2455200"/>
          </a:xfrm>
          <a:prstGeom prst="ellipse">
            <a:avLst/>
          </a:prstGeom>
          <a:ln w="3175" cap="rnd">
            <a:solidFill>
              <a:srgbClr val="333333"/>
            </a:solidFill>
          </a:ln>
          <a:effectLst>
            <a:outerShdw blurRad="381000" dist="292100" dir="5400000" sx="-80000" sy="-18000" rotWithShape="0">
              <a:srgbClr val="000000">
                <a:alpha val="22000"/>
              </a:srgbClr>
            </a:outerShdw>
          </a:effectLst>
        </p:spPr>
      </p:pic>
      <p:pic>
        <p:nvPicPr>
          <p:cNvPr id="4" name="Image 3" descr="Une image contenant texte, Police, carte de visite, capture d’écran&#10;&#10;Description générée automatiquement">
            <a:extLst>
              <a:ext uri="{FF2B5EF4-FFF2-40B4-BE49-F238E27FC236}">
                <a16:creationId xmlns:a16="http://schemas.microsoft.com/office/drawing/2014/main" id="{840258D8-29FB-C9B9-795B-0FCC5C96E4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970" b="20283"/>
          <a:stretch/>
        </p:blipFill>
        <p:spPr>
          <a:xfrm>
            <a:off x="15124067" y="348296"/>
            <a:ext cx="2632093" cy="776951"/>
          </a:xfrm>
          <a:prstGeom prst="rect">
            <a:avLst/>
          </a:prstGeom>
        </p:spPr>
      </p:pic>
      <p:pic>
        <p:nvPicPr>
          <p:cNvPr id="3" name="Image 2" descr="Une image contenant Visage humain, personne, habits, sourire&#10;&#10;Le contenu généré par l’IA peut être incorrect.">
            <a:extLst>
              <a:ext uri="{FF2B5EF4-FFF2-40B4-BE49-F238E27FC236}">
                <a16:creationId xmlns:a16="http://schemas.microsoft.com/office/drawing/2014/main" id="{428E70AD-5D2F-BD70-90B5-50959BDC99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5520" y="5718282"/>
            <a:ext cx="2329800" cy="2455200"/>
          </a:xfrm>
          <a:prstGeom prst="ellipse">
            <a:avLst/>
          </a:prstGeom>
          <a:ln w="3175" cap="rnd">
            <a:solidFill>
              <a:srgbClr val="333333"/>
            </a:solidFill>
          </a:ln>
          <a:effectLst>
            <a:outerShdw blurRad="381000" dist="292100" dir="5400000" sx="-80000" sy="-18000" rotWithShape="0">
              <a:srgbClr val="000000">
                <a:alpha val="22000"/>
              </a:srgbClr>
            </a:outerShdw>
          </a:effectLst>
        </p:spPr>
      </p:pic>
      <p:pic>
        <p:nvPicPr>
          <p:cNvPr id="6" name="Image 5">
            <a:extLst>
              <a:ext uri="{FF2B5EF4-FFF2-40B4-BE49-F238E27FC236}">
                <a16:creationId xmlns:a16="http://schemas.microsoft.com/office/drawing/2014/main" id="{7CED9DC3-F840-DF41-4FBB-B94748DCC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5658146"/>
            <a:ext cx="2382466" cy="2455200"/>
          </a:xfrm>
          <a:prstGeom prst="ellipse">
            <a:avLst/>
          </a:prstGeom>
          <a:ln w="3175" cap="rnd">
            <a:solidFill>
              <a:srgbClr val="333333"/>
            </a:solidFill>
          </a:ln>
          <a:effectLst>
            <a:outerShdw blurRad="381000" dist="292100" dir="5400000" sx="-80000" sy="-18000" rotWithShape="0">
              <a:srgbClr val="000000">
                <a:alpha val="22000"/>
              </a:srgbClr>
            </a:outerShdw>
          </a:effectLst>
        </p:spPr>
      </p:pic>
      <p:sp>
        <p:nvSpPr>
          <p:cNvPr id="7" name="TextBox 26">
            <a:extLst>
              <a:ext uri="{FF2B5EF4-FFF2-40B4-BE49-F238E27FC236}">
                <a16:creationId xmlns:a16="http://schemas.microsoft.com/office/drawing/2014/main" id="{E6827774-C7E1-3BDB-BA25-6253F10FAEEB}"/>
              </a:ext>
            </a:extLst>
          </p:cNvPr>
          <p:cNvSpPr txBox="1"/>
          <p:nvPr/>
        </p:nvSpPr>
        <p:spPr>
          <a:xfrm>
            <a:off x="4897627" y="8281156"/>
            <a:ext cx="4779212" cy="398442"/>
          </a:xfrm>
          <a:prstGeom prst="rect">
            <a:avLst/>
          </a:prstGeom>
        </p:spPr>
        <p:txBody>
          <a:bodyPr wrap="square" lIns="0" tIns="0" rIns="0" bIns="0" rtlCol="0" anchor="t">
            <a:spAutoFit/>
          </a:bodyPr>
          <a:lstStyle/>
          <a:p>
            <a:pPr algn="ctr">
              <a:lnSpc>
                <a:spcPts val="3279"/>
              </a:lnSpc>
            </a:pPr>
            <a:r>
              <a:rPr lang="en-US" sz="2400" dirty="0">
                <a:solidFill>
                  <a:srgbClr val="141414"/>
                </a:solidFill>
                <a:latin typeface="Arial Black" panose="020B0A04020102020204" pitchFamily="34" charset="0"/>
              </a:rPr>
              <a:t>Thomas DUMEY</a:t>
            </a:r>
          </a:p>
        </p:txBody>
      </p:sp>
      <p:sp>
        <p:nvSpPr>
          <p:cNvPr id="8" name="TextBox 29">
            <a:extLst>
              <a:ext uri="{FF2B5EF4-FFF2-40B4-BE49-F238E27FC236}">
                <a16:creationId xmlns:a16="http://schemas.microsoft.com/office/drawing/2014/main" id="{CE562B5F-81EB-D977-0B4D-1CEC7C61F6B2}"/>
              </a:ext>
            </a:extLst>
          </p:cNvPr>
          <p:cNvSpPr txBox="1"/>
          <p:nvPr/>
        </p:nvSpPr>
        <p:spPr>
          <a:xfrm>
            <a:off x="5410200" y="8838051"/>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Paris</a:t>
            </a:r>
          </a:p>
          <a:p>
            <a:pPr algn="ctr">
              <a:lnSpc>
                <a:spcPts val="2220"/>
              </a:lnSpc>
            </a:pPr>
            <a:r>
              <a:rPr lang="en-US" sz="2000" b="1" dirty="0">
                <a:solidFill>
                  <a:srgbClr val="5D4231"/>
                </a:solidFill>
                <a:latin typeface="+mj-lt"/>
              </a:rPr>
              <a:t>t.dumey@fnr.coop</a:t>
            </a:r>
          </a:p>
        </p:txBody>
      </p:sp>
      <p:pic>
        <p:nvPicPr>
          <p:cNvPr id="10" name="Image 9" descr="Une image contenant Visage humain, sourire, personne, habits&#10;&#10;Le contenu généré par l’IA peut être incorrect.">
            <a:extLst>
              <a:ext uri="{FF2B5EF4-FFF2-40B4-BE49-F238E27FC236}">
                <a16:creationId xmlns:a16="http://schemas.microsoft.com/office/drawing/2014/main" id="{E6BE6D51-90AA-7D0C-851C-A0EA0AA85D6A}"/>
              </a:ext>
            </a:extLst>
          </p:cNvPr>
          <p:cNvPicPr>
            <a:picLocks noChangeAspect="1"/>
          </p:cNvPicPr>
          <p:nvPr/>
        </p:nvPicPr>
        <p:blipFill>
          <a:blip r:embed="rId10" cstate="print">
            <a:extLst>
              <a:ext uri="{28A0092B-C50C-407E-A947-70E740481C1C}">
                <a14:useLocalDpi xmlns:a14="http://schemas.microsoft.com/office/drawing/2010/main" val="0"/>
              </a:ext>
            </a:extLst>
          </a:blip>
          <a:srcRect t="8802" b="18148"/>
          <a:stretch>
            <a:fillRect/>
          </a:stretch>
        </p:blipFill>
        <p:spPr>
          <a:xfrm>
            <a:off x="9809536" y="5431139"/>
            <a:ext cx="2447826" cy="2682207"/>
          </a:xfrm>
          <a:prstGeom prst="ellipse">
            <a:avLst/>
          </a:prstGeom>
          <a:ln w="3175" cap="rnd">
            <a:solidFill>
              <a:srgbClr val="333333"/>
            </a:solidFill>
          </a:ln>
          <a:effectLst>
            <a:outerShdw blurRad="381000" dist="292100" dir="5400000" sx="-80000" sy="-18000" rotWithShape="0">
              <a:srgbClr val="000000">
                <a:alpha val="22000"/>
              </a:srgbClr>
            </a:outerShdw>
          </a:effectLst>
        </p:spPr>
      </p:pic>
      <p:sp>
        <p:nvSpPr>
          <p:cNvPr id="11" name="TextBox 26">
            <a:extLst>
              <a:ext uri="{FF2B5EF4-FFF2-40B4-BE49-F238E27FC236}">
                <a16:creationId xmlns:a16="http://schemas.microsoft.com/office/drawing/2014/main" id="{1BA67999-3B44-65F1-1B7A-1FF0348F6373}"/>
              </a:ext>
            </a:extLst>
          </p:cNvPr>
          <p:cNvSpPr txBox="1"/>
          <p:nvPr/>
        </p:nvSpPr>
        <p:spPr>
          <a:xfrm>
            <a:off x="8643843" y="8294820"/>
            <a:ext cx="4779212" cy="398442"/>
          </a:xfrm>
          <a:prstGeom prst="rect">
            <a:avLst/>
          </a:prstGeom>
        </p:spPr>
        <p:txBody>
          <a:bodyPr wrap="square" lIns="0" tIns="0" rIns="0" bIns="0" rtlCol="0" anchor="t">
            <a:spAutoFit/>
          </a:bodyPr>
          <a:lstStyle/>
          <a:p>
            <a:pPr algn="ctr">
              <a:lnSpc>
                <a:spcPts val="3279"/>
              </a:lnSpc>
            </a:pPr>
            <a:r>
              <a:rPr lang="en-US" sz="2400" dirty="0">
                <a:solidFill>
                  <a:srgbClr val="141414"/>
                </a:solidFill>
                <a:latin typeface="Arial Black" panose="020B0A04020102020204" pitchFamily="34" charset="0"/>
              </a:rPr>
              <a:t>Brigitte JEUDY</a:t>
            </a:r>
          </a:p>
        </p:txBody>
      </p:sp>
      <p:sp>
        <p:nvSpPr>
          <p:cNvPr id="12" name="TextBox 24">
            <a:extLst>
              <a:ext uri="{FF2B5EF4-FFF2-40B4-BE49-F238E27FC236}">
                <a16:creationId xmlns:a16="http://schemas.microsoft.com/office/drawing/2014/main" id="{CCB10326-6C2E-9094-9328-120BF83FB0A9}"/>
              </a:ext>
            </a:extLst>
          </p:cNvPr>
          <p:cNvSpPr txBox="1"/>
          <p:nvPr/>
        </p:nvSpPr>
        <p:spPr>
          <a:xfrm>
            <a:off x="9023676" y="8842527"/>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Bourgogne</a:t>
            </a:r>
          </a:p>
          <a:p>
            <a:pPr algn="ctr">
              <a:lnSpc>
                <a:spcPts val="2220"/>
              </a:lnSpc>
            </a:pPr>
            <a:r>
              <a:rPr lang="en-US" sz="2000" b="1" dirty="0">
                <a:solidFill>
                  <a:srgbClr val="5D4231"/>
                </a:solidFill>
                <a:latin typeface="+mj-lt"/>
              </a:rPr>
              <a:t>b.jeudy@fnr.coop</a:t>
            </a:r>
          </a:p>
        </p:txBody>
      </p:sp>
      <p:pic>
        <p:nvPicPr>
          <p:cNvPr id="14" name="Image 13" descr="Une image contenant Visage humain, personne, habits, sourire&#10;&#10;Le contenu généré par l’IA peut être incorrect.">
            <a:extLst>
              <a:ext uri="{FF2B5EF4-FFF2-40B4-BE49-F238E27FC236}">
                <a16:creationId xmlns:a16="http://schemas.microsoft.com/office/drawing/2014/main" id="{4E5EDD35-7564-9E5B-4C72-D5769584DC74}"/>
              </a:ext>
            </a:extLst>
          </p:cNvPr>
          <p:cNvPicPr>
            <a:picLocks noChangeAspect="1"/>
          </p:cNvPicPr>
          <p:nvPr/>
        </p:nvPicPr>
        <p:blipFill>
          <a:blip r:embed="rId11" cstate="print">
            <a:extLst>
              <a:ext uri="{28A0092B-C50C-407E-A947-70E740481C1C}">
                <a14:useLocalDpi xmlns:a14="http://schemas.microsoft.com/office/drawing/2010/main" val="0"/>
              </a:ext>
            </a:extLst>
          </a:blip>
          <a:srcRect t="4159" b="20595"/>
          <a:stretch>
            <a:fillRect/>
          </a:stretch>
        </p:blipFill>
        <p:spPr>
          <a:xfrm>
            <a:off x="1230795" y="1335234"/>
            <a:ext cx="2357937" cy="2455200"/>
          </a:xfrm>
          <a:prstGeom prst="ellipse">
            <a:avLst/>
          </a:prstGeom>
          <a:ln w="3175" cap="rnd">
            <a:solidFill>
              <a:srgbClr val="333333"/>
            </a:solidFill>
          </a:ln>
          <a:effectLst>
            <a:outerShdw blurRad="381000" dist="292100" dir="5400000" sx="-80000" sy="-18000" rotWithShape="0">
              <a:srgbClr val="000000">
                <a:alpha val="22000"/>
              </a:srgbClr>
            </a:outerShdw>
          </a:effectLst>
        </p:spPr>
      </p:pic>
      <p:pic>
        <p:nvPicPr>
          <p:cNvPr id="16" name="Image 15" descr="Une image contenant habits, personne, Visage humain, mur&#10;&#10;Le contenu généré par l’IA peut être incorrect.">
            <a:extLst>
              <a:ext uri="{FF2B5EF4-FFF2-40B4-BE49-F238E27FC236}">
                <a16:creationId xmlns:a16="http://schemas.microsoft.com/office/drawing/2014/main" id="{28C3C24C-3E08-C3EC-F1E8-76BFC2533928}"/>
              </a:ext>
            </a:extLst>
          </p:cNvPr>
          <p:cNvPicPr>
            <a:picLocks noChangeAspect="1"/>
          </p:cNvPicPr>
          <p:nvPr/>
        </p:nvPicPr>
        <p:blipFill>
          <a:blip r:embed="rId12" cstate="print">
            <a:extLst>
              <a:ext uri="{28A0092B-C50C-407E-A947-70E740481C1C}">
                <a14:useLocalDpi xmlns:a14="http://schemas.microsoft.com/office/drawing/2010/main" val="0"/>
              </a:ext>
            </a:extLst>
          </a:blip>
          <a:srcRect b="36036"/>
          <a:stretch>
            <a:fillRect/>
          </a:stretch>
        </p:blipFill>
        <p:spPr>
          <a:xfrm>
            <a:off x="14709064" y="1312374"/>
            <a:ext cx="2558703" cy="2455200"/>
          </a:xfrm>
          <a:prstGeom prst="ellipse">
            <a:avLst/>
          </a:prstGeom>
          <a:ln w="3175" cap="rnd">
            <a:solidFill>
              <a:srgbClr val="333333"/>
            </a:solidFill>
          </a:ln>
          <a:effectLst>
            <a:outerShdw blurRad="381000" dist="292100" dir="5400000" sx="-80000" sy="-18000" rotWithShape="0">
              <a:srgbClr val="000000">
                <a:alpha val="22000"/>
              </a:srgbClr>
            </a:outerShdw>
          </a:effectLst>
        </p:spPr>
      </p:pic>
      <p:sp>
        <p:nvSpPr>
          <p:cNvPr id="17" name="TextBox 25">
            <a:extLst>
              <a:ext uri="{FF2B5EF4-FFF2-40B4-BE49-F238E27FC236}">
                <a16:creationId xmlns:a16="http://schemas.microsoft.com/office/drawing/2014/main" id="{F10A0B82-4CA9-DB88-B74F-C153C52524EF}"/>
              </a:ext>
            </a:extLst>
          </p:cNvPr>
          <p:cNvSpPr txBox="1"/>
          <p:nvPr/>
        </p:nvSpPr>
        <p:spPr>
          <a:xfrm>
            <a:off x="13878760" y="4126499"/>
            <a:ext cx="4037042" cy="398442"/>
          </a:xfrm>
          <a:prstGeom prst="rect">
            <a:avLst/>
          </a:prstGeom>
        </p:spPr>
        <p:txBody>
          <a:bodyPr lIns="0" tIns="0" rIns="0" bIns="0" rtlCol="0" anchor="t">
            <a:spAutoFit/>
          </a:bodyPr>
          <a:lstStyle/>
          <a:p>
            <a:pPr algn="ctr">
              <a:lnSpc>
                <a:spcPts val="3279"/>
              </a:lnSpc>
            </a:pPr>
            <a:r>
              <a:rPr lang="en-US" sz="2400" dirty="0">
                <a:solidFill>
                  <a:srgbClr val="141414"/>
                </a:solidFill>
                <a:latin typeface="Arial Black" panose="020B0A04020102020204" pitchFamily="34" charset="0"/>
              </a:rPr>
              <a:t>Benoit GOURRIN</a:t>
            </a:r>
          </a:p>
        </p:txBody>
      </p:sp>
      <p:sp>
        <p:nvSpPr>
          <p:cNvPr id="27" name="TextBox 23">
            <a:extLst>
              <a:ext uri="{FF2B5EF4-FFF2-40B4-BE49-F238E27FC236}">
                <a16:creationId xmlns:a16="http://schemas.microsoft.com/office/drawing/2014/main" id="{F99EC9D5-3B6A-A258-1757-50E9D5FFD3C7}"/>
              </a:ext>
            </a:extLst>
          </p:cNvPr>
          <p:cNvSpPr txBox="1"/>
          <p:nvPr/>
        </p:nvSpPr>
        <p:spPr>
          <a:xfrm>
            <a:off x="14053188" y="4605216"/>
            <a:ext cx="4037042" cy="564257"/>
          </a:xfrm>
          <a:prstGeom prst="rect">
            <a:avLst/>
          </a:prstGeom>
        </p:spPr>
        <p:txBody>
          <a:bodyPr lIns="0" tIns="0" rIns="0" bIns="0" rtlCol="0" anchor="t">
            <a:spAutoFit/>
          </a:bodyPr>
          <a:lstStyle/>
          <a:p>
            <a:pPr algn="ctr">
              <a:lnSpc>
                <a:spcPts val="2220"/>
              </a:lnSpc>
            </a:pPr>
            <a:r>
              <a:rPr lang="en-US" sz="2000" b="1" dirty="0">
                <a:solidFill>
                  <a:srgbClr val="487307"/>
                </a:solidFill>
                <a:latin typeface="+mj-lt"/>
              </a:rPr>
              <a:t>FNR Révicoop - Sud</a:t>
            </a:r>
          </a:p>
          <a:p>
            <a:pPr algn="ctr">
              <a:lnSpc>
                <a:spcPts val="2220"/>
              </a:lnSpc>
            </a:pPr>
            <a:r>
              <a:rPr lang="en-US" sz="2000" b="1" dirty="0">
                <a:solidFill>
                  <a:srgbClr val="5D4231"/>
                </a:solidFill>
                <a:latin typeface="+mj-lt"/>
              </a:rPr>
              <a:t>b.gourrin@fnr.coop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7CDDEB3C-72C8-ADAA-AFA7-032527142B8F}"/>
              </a:ext>
            </a:extLst>
          </p:cNvPr>
          <p:cNvPicPr>
            <a:picLocks noChangeAspect="1"/>
          </p:cNvPicPr>
          <p:nvPr/>
        </p:nvPicPr>
        <p:blipFill>
          <a:blip r:embed="rId2"/>
          <a:srcRect l="111" r="111"/>
          <a:stretch>
            <a:fillRect/>
          </a:stretch>
        </p:blipFill>
        <p:spPr>
          <a:xfrm>
            <a:off x="0" y="0"/>
            <a:ext cx="18288000" cy="10287000"/>
          </a:xfrm>
          <a:prstGeom prst="rect">
            <a:avLst/>
          </a:prstGeom>
        </p:spPr>
      </p:pic>
      <p:grpSp>
        <p:nvGrpSpPr>
          <p:cNvPr id="32" name="Group 9">
            <a:extLst>
              <a:ext uri="{FF2B5EF4-FFF2-40B4-BE49-F238E27FC236}">
                <a16:creationId xmlns:a16="http://schemas.microsoft.com/office/drawing/2014/main" id="{7E36E66F-5021-A144-6959-B9D559F7360F}"/>
              </a:ext>
            </a:extLst>
          </p:cNvPr>
          <p:cNvGrpSpPr/>
          <p:nvPr/>
        </p:nvGrpSpPr>
        <p:grpSpPr>
          <a:xfrm>
            <a:off x="1905000" y="3848100"/>
            <a:ext cx="15270126" cy="2222358"/>
            <a:chOff x="0" y="0"/>
            <a:chExt cx="4021762" cy="585312"/>
          </a:xfrm>
        </p:grpSpPr>
        <p:sp>
          <p:nvSpPr>
            <p:cNvPr id="33" name="Freeform 10">
              <a:extLst>
                <a:ext uri="{FF2B5EF4-FFF2-40B4-BE49-F238E27FC236}">
                  <a16:creationId xmlns:a16="http://schemas.microsoft.com/office/drawing/2014/main" id="{5CEB9429-AEB4-5F97-CF45-D37C1C6037E6}"/>
                </a:ext>
              </a:extLst>
            </p:cNvPr>
            <p:cNvSpPr/>
            <p:nvPr/>
          </p:nvSpPr>
          <p:spPr>
            <a:xfrm>
              <a:off x="0" y="0"/>
              <a:ext cx="4021761" cy="585312"/>
            </a:xfrm>
            <a:custGeom>
              <a:avLst/>
              <a:gdLst/>
              <a:ahLst/>
              <a:cxnLst/>
              <a:rect l="l" t="t" r="r" b="b"/>
              <a:pathLst>
                <a:path w="4021761" h="585312">
                  <a:moveTo>
                    <a:pt x="25857" y="0"/>
                  </a:moveTo>
                  <a:lnTo>
                    <a:pt x="3995905" y="0"/>
                  </a:lnTo>
                  <a:cubicBezTo>
                    <a:pt x="4010185" y="0"/>
                    <a:pt x="4021761" y="11577"/>
                    <a:pt x="4021761" y="25857"/>
                  </a:cubicBezTo>
                  <a:lnTo>
                    <a:pt x="4021761" y="559456"/>
                  </a:lnTo>
                  <a:cubicBezTo>
                    <a:pt x="4021761" y="573736"/>
                    <a:pt x="4010185" y="585312"/>
                    <a:pt x="3995905" y="585312"/>
                  </a:cubicBezTo>
                  <a:lnTo>
                    <a:pt x="25857" y="585312"/>
                  </a:lnTo>
                  <a:cubicBezTo>
                    <a:pt x="11577" y="585312"/>
                    <a:pt x="0" y="573736"/>
                    <a:pt x="0" y="559456"/>
                  </a:cubicBezTo>
                  <a:lnTo>
                    <a:pt x="0" y="25857"/>
                  </a:lnTo>
                  <a:cubicBezTo>
                    <a:pt x="0" y="11577"/>
                    <a:pt x="11577" y="0"/>
                    <a:pt x="25857" y="0"/>
                  </a:cubicBezTo>
                  <a:close/>
                </a:path>
              </a:pathLst>
            </a:custGeom>
            <a:solidFill>
              <a:srgbClr val="F2F2F2"/>
            </a:solidFill>
          </p:spPr>
          <p:txBody>
            <a:bodyPr/>
            <a:lstStyle/>
            <a:p>
              <a:endParaRPr lang="fr-FR" dirty="0"/>
            </a:p>
          </p:txBody>
        </p:sp>
        <p:sp>
          <p:nvSpPr>
            <p:cNvPr id="34" name="TextBox 11">
              <a:extLst>
                <a:ext uri="{FF2B5EF4-FFF2-40B4-BE49-F238E27FC236}">
                  <a16:creationId xmlns:a16="http://schemas.microsoft.com/office/drawing/2014/main" id="{990880C7-DC07-305B-8A95-4912A4796AA5}"/>
                </a:ext>
              </a:extLst>
            </p:cNvPr>
            <p:cNvSpPr txBox="1"/>
            <p:nvPr/>
          </p:nvSpPr>
          <p:spPr>
            <a:xfrm>
              <a:off x="0" y="-76200"/>
              <a:ext cx="812800" cy="889000"/>
            </a:xfrm>
            <a:prstGeom prst="rect">
              <a:avLst/>
            </a:prstGeom>
          </p:spPr>
          <p:txBody>
            <a:bodyPr lIns="50800" tIns="50800" rIns="50800" bIns="50800" rtlCol="0" anchor="ctr"/>
            <a:lstStyle/>
            <a:p>
              <a:pPr algn="ctr">
                <a:lnSpc>
                  <a:spcPts val="3624"/>
                </a:lnSpc>
              </a:pPr>
              <a:endParaRPr lang="fr-FR" dirty="0"/>
            </a:p>
          </p:txBody>
        </p:sp>
      </p:grpSp>
      <p:sp>
        <p:nvSpPr>
          <p:cNvPr id="35" name="Freeform 12">
            <a:extLst>
              <a:ext uri="{FF2B5EF4-FFF2-40B4-BE49-F238E27FC236}">
                <a16:creationId xmlns:a16="http://schemas.microsoft.com/office/drawing/2014/main" id="{8D394E8C-3F02-C2D3-9E41-B97CD3C737E4}"/>
              </a:ext>
            </a:extLst>
          </p:cNvPr>
          <p:cNvSpPr/>
          <p:nvPr/>
        </p:nvSpPr>
        <p:spPr>
          <a:xfrm>
            <a:off x="15796598" y="5225661"/>
            <a:ext cx="1021903" cy="1021903"/>
          </a:xfrm>
          <a:custGeom>
            <a:avLst/>
            <a:gdLst/>
            <a:ahLst/>
            <a:cxnLst/>
            <a:rect l="l" t="t" r="r" b="b"/>
            <a:pathLst>
              <a:path w="1021903" h="1021903">
                <a:moveTo>
                  <a:pt x="0" y="0"/>
                </a:moveTo>
                <a:lnTo>
                  <a:pt x="1021903" y="0"/>
                </a:lnTo>
                <a:lnTo>
                  <a:pt x="1021903" y="1021904"/>
                </a:lnTo>
                <a:lnTo>
                  <a:pt x="0" y="1021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dirty="0"/>
          </a:p>
        </p:txBody>
      </p:sp>
      <p:sp>
        <p:nvSpPr>
          <p:cNvPr id="39" name="TextBox 19">
            <a:extLst>
              <a:ext uri="{FF2B5EF4-FFF2-40B4-BE49-F238E27FC236}">
                <a16:creationId xmlns:a16="http://schemas.microsoft.com/office/drawing/2014/main" id="{91F3B01C-9E93-18BF-292E-6FAE54058452}"/>
              </a:ext>
            </a:extLst>
          </p:cNvPr>
          <p:cNvSpPr txBox="1"/>
          <p:nvPr/>
        </p:nvSpPr>
        <p:spPr>
          <a:xfrm>
            <a:off x="7603301" y="4453497"/>
            <a:ext cx="9571825" cy="346249"/>
          </a:xfrm>
          <a:prstGeom prst="rect">
            <a:avLst/>
          </a:prstGeom>
        </p:spPr>
        <p:txBody>
          <a:bodyPr lIns="0" tIns="0" rIns="0" bIns="0" rtlCol="0" anchor="t">
            <a:spAutoFit/>
          </a:bodyPr>
          <a:lstStyle/>
          <a:p>
            <a:pPr algn="ctr">
              <a:lnSpc>
                <a:spcPts val="2660"/>
              </a:lnSpc>
            </a:pPr>
            <a:r>
              <a:rPr lang="fr-FR" sz="2400" b="1" dirty="0">
                <a:solidFill>
                  <a:srgbClr val="8BBC5B"/>
                </a:solidFill>
                <a:latin typeface="+mj-lt"/>
              </a:rPr>
              <a:t>Le site internet de notre fédération</a:t>
            </a:r>
          </a:p>
        </p:txBody>
      </p:sp>
      <p:sp>
        <p:nvSpPr>
          <p:cNvPr id="40" name="TextBox 20">
            <a:extLst>
              <a:ext uri="{FF2B5EF4-FFF2-40B4-BE49-F238E27FC236}">
                <a16:creationId xmlns:a16="http://schemas.microsoft.com/office/drawing/2014/main" id="{C648787B-F20E-B40F-8F45-27B203B2DA58}"/>
              </a:ext>
            </a:extLst>
          </p:cNvPr>
          <p:cNvSpPr txBox="1"/>
          <p:nvPr/>
        </p:nvSpPr>
        <p:spPr>
          <a:xfrm>
            <a:off x="7603301" y="4875147"/>
            <a:ext cx="9571825" cy="560153"/>
          </a:xfrm>
          <a:prstGeom prst="rect">
            <a:avLst/>
          </a:prstGeom>
        </p:spPr>
        <p:txBody>
          <a:bodyPr lIns="0" tIns="0" rIns="0" bIns="0" rtlCol="0" anchor="t">
            <a:spAutoFit/>
          </a:bodyPr>
          <a:lstStyle/>
          <a:p>
            <a:pPr algn="ctr">
              <a:lnSpc>
                <a:spcPts val="4655"/>
              </a:lnSpc>
            </a:pPr>
            <a:r>
              <a:rPr lang="fr-FR" sz="3200" dirty="0">
                <a:solidFill>
                  <a:srgbClr val="084C7F"/>
                </a:solidFill>
                <a:latin typeface="Arial Black" panose="020B0A04020102020204" pitchFamily="34" charset="0"/>
                <a:hlinkClick r:id="rId5">
                  <a:extLst>
                    <a:ext uri="{A12FA001-AC4F-418D-AE19-62706E023703}">
                      <ahyp:hlinkClr xmlns:ahyp="http://schemas.microsoft.com/office/drawing/2018/hyperlinkcolor" val="tx"/>
                    </a:ext>
                  </a:extLst>
                </a:hlinkClick>
              </a:rPr>
              <a:t>www.fnr.coop</a:t>
            </a:r>
            <a:endParaRPr lang="fr-FR" sz="3200" dirty="0">
              <a:solidFill>
                <a:srgbClr val="084C7F"/>
              </a:solidFill>
              <a:latin typeface="Arial Black" panose="020B0A04020102020204" pitchFamily="34" charset="0"/>
            </a:endParaRPr>
          </a:p>
        </p:txBody>
      </p:sp>
      <p:grpSp>
        <p:nvGrpSpPr>
          <p:cNvPr id="4" name="Groupe 3">
            <a:extLst>
              <a:ext uri="{FF2B5EF4-FFF2-40B4-BE49-F238E27FC236}">
                <a16:creationId xmlns:a16="http://schemas.microsoft.com/office/drawing/2014/main" id="{C0E5B027-4759-48CF-D9B3-D26E8333F380}"/>
              </a:ext>
            </a:extLst>
          </p:cNvPr>
          <p:cNvGrpSpPr/>
          <p:nvPr/>
        </p:nvGrpSpPr>
        <p:grpSpPr>
          <a:xfrm>
            <a:off x="811172" y="2880034"/>
            <a:ext cx="7634359" cy="3990225"/>
            <a:chOff x="1093824" y="2631508"/>
            <a:chExt cx="7634359" cy="3990225"/>
          </a:xfrm>
        </p:grpSpPr>
        <p:pic>
          <p:nvPicPr>
            <p:cNvPr id="3" name="Image 2">
              <a:extLst>
                <a:ext uri="{FF2B5EF4-FFF2-40B4-BE49-F238E27FC236}">
                  <a16:creationId xmlns:a16="http://schemas.microsoft.com/office/drawing/2014/main" id="{CEF66032-04CF-B71C-FCB2-AE029E17F4CE}"/>
                </a:ext>
              </a:extLst>
            </p:cNvPr>
            <p:cNvPicPr>
              <a:picLocks noChangeAspect="1"/>
            </p:cNvPicPr>
            <p:nvPr/>
          </p:nvPicPr>
          <p:blipFill>
            <a:blip r:embed="rId6"/>
            <a:stretch>
              <a:fillRect/>
            </a:stretch>
          </p:blipFill>
          <p:spPr>
            <a:xfrm>
              <a:off x="2046440" y="2706755"/>
              <a:ext cx="5729125" cy="3493484"/>
            </a:xfrm>
            <a:prstGeom prst="rect">
              <a:avLst/>
            </a:prstGeom>
          </p:spPr>
        </p:pic>
        <p:sp>
          <p:nvSpPr>
            <p:cNvPr id="38" name="Freeform 15">
              <a:extLst>
                <a:ext uri="{FF2B5EF4-FFF2-40B4-BE49-F238E27FC236}">
                  <a16:creationId xmlns:a16="http://schemas.microsoft.com/office/drawing/2014/main" id="{A9D698CA-967F-B9D5-19ED-C636E8DD2975}"/>
                </a:ext>
              </a:extLst>
            </p:cNvPr>
            <p:cNvSpPr/>
            <p:nvPr/>
          </p:nvSpPr>
          <p:spPr>
            <a:xfrm>
              <a:off x="1093824" y="2631508"/>
              <a:ext cx="7634359" cy="3990225"/>
            </a:xfrm>
            <a:custGeom>
              <a:avLst/>
              <a:gdLst/>
              <a:ahLst/>
              <a:cxnLst/>
              <a:rect l="l" t="t" r="r" b="b"/>
              <a:pathLst>
                <a:path w="19050000" h="9956800">
                  <a:moveTo>
                    <a:pt x="19050000" y="9956800"/>
                  </a:moveTo>
                  <a:lnTo>
                    <a:pt x="0" y="9956800"/>
                  </a:lnTo>
                  <a:lnTo>
                    <a:pt x="0" y="0"/>
                  </a:lnTo>
                  <a:lnTo>
                    <a:pt x="19050000" y="0"/>
                  </a:lnTo>
                  <a:lnTo>
                    <a:pt x="19050000" y="9956800"/>
                  </a:lnTo>
                  <a:close/>
                </a:path>
              </a:pathLst>
            </a:custGeom>
            <a:blipFill>
              <a:blip r:embed="rId7"/>
              <a:stretch>
                <a:fillRect l="-15" r="-15"/>
              </a:stretch>
            </a:blipFill>
          </p:spPr>
          <p:txBody>
            <a:bodyPr/>
            <a:lstStyle/>
            <a:p>
              <a:endParaRPr lang="fr-FR" dirty="0"/>
            </a:p>
          </p:txBody>
        </p:sp>
      </p:grpSp>
    </p:spTree>
    <p:extLst>
      <p:ext uri="{BB962C8B-B14F-4D97-AF65-F5344CB8AC3E}">
        <p14:creationId xmlns:p14="http://schemas.microsoft.com/office/powerpoint/2010/main" val="1847179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1205</TotalTime>
  <Words>1398</Words>
  <Application>Microsoft Office PowerPoint</Application>
  <PresentationFormat>Personnalisé</PresentationFormat>
  <Paragraphs>187</Paragraphs>
  <Slides>18</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18</vt:i4>
      </vt:variant>
    </vt:vector>
  </HeadingPairs>
  <TitlesOfParts>
    <vt:vector size="27" baseType="lpstr">
      <vt:lpstr>Nunito Sans Black</vt:lpstr>
      <vt:lpstr>Nunito Sans Bold</vt:lpstr>
      <vt:lpstr>Arial Black</vt:lpstr>
      <vt:lpstr>Calibri</vt:lpstr>
      <vt:lpstr>Nunito Sans Black Bold</vt:lpstr>
      <vt:lpstr>Aptos</vt:lpstr>
      <vt:lpstr>Arial</vt:lpstr>
      <vt:lpstr>Nunito Bold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Présentaiton mission coopertise FNR</dc:title>
  <dc:creator>Sabrina Lardeau</dc:creator>
  <cp:lastModifiedBy>Stephane Heimburger</cp:lastModifiedBy>
  <cp:revision>32</cp:revision>
  <dcterms:created xsi:type="dcterms:W3CDTF">2006-08-16T00:00:00Z</dcterms:created>
  <dcterms:modified xsi:type="dcterms:W3CDTF">2026-01-06T07:00:53Z</dcterms:modified>
  <dc:identifier>DAFkZNOaHIw</dc:identifier>
</cp:coreProperties>
</file>